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5" r:id="rId7"/>
    <p:sldId id="266" r:id="rId8"/>
    <p:sldId id="261" r:id="rId9"/>
    <p:sldId id="267" r:id="rId10"/>
    <p:sldId id="269" r:id="rId11"/>
    <p:sldId id="268" r:id="rId12"/>
    <p:sldId id="271" r:id="rId13"/>
    <p:sldId id="262" r:id="rId14"/>
    <p:sldId id="263" r:id="rId15"/>
    <p:sldId id="264"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mn-cs"/>
      </a:defRPr>
    </a:lvl1pPr>
    <a:lvl2pPr marL="457200" algn="l" rtl="0" fontAlgn="base">
      <a:spcBef>
        <a:spcPct val="0"/>
      </a:spcBef>
      <a:spcAft>
        <a:spcPct val="0"/>
      </a:spcAft>
      <a:defRPr kern="1200">
        <a:solidFill>
          <a:schemeClr val="tx1"/>
        </a:solidFill>
        <a:latin typeface="Arial" charset="0"/>
        <a:ea typeface="ＭＳ Ｐゴシック" charset="0"/>
        <a:cs typeface="+mn-cs"/>
      </a:defRPr>
    </a:lvl2pPr>
    <a:lvl3pPr marL="914400" algn="l" rtl="0" fontAlgn="base">
      <a:spcBef>
        <a:spcPct val="0"/>
      </a:spcBef>
      <a:spcAft>
        <a:spcPct val="0"/>
      </a:spcAft>
      <a:defRPr kern="1200">
        <a:solidFill>
          <a:schemeClr val="tx1"/>
        </a:solidFill>
        <a:latin typeface="Arial" charset="0"/>
        <a:ea typeface="ＭＳ Ｐゴシック" charset="0"/>
        <a:cs typeface="+mn-cs"/>
      </a:defRPr>
    </a:lvl3pPr>
    <a:lvl4pPr marL="1371600" algn="l" rtl="0" fontAlgn="base">
      <a:spcBef>
        <a:spcPct val="0"/>
      </a:spcBef>
      <a:spcAft>
        <a:spcPct val="0"/>
      </a:spcAft>
      <a:defRPr kern="1200">
        <a:solidFill>
          <a:schemeClr val="tx1"/>
        </a:solidFill>
        <a:latin typeface="Arial" charset="0"/>
        <a:ea typeface="ＭＳ Ｐゴシック" charset="0"/>
        <a:cs typeface="+mn-cs"/>
      </a:defRPr>
    </a:lvl4pPr>
    <a:lvl5pPr marL="1828800" algn="l" rtl="0" fontAlgn="base">
      <a:spcBef>
        <a:spcPct val="0"/>
      </a:spcBef>
      <a:spcAft>
        <a:spcPct val="0"/>
      </a:spcAft>
      <a:defRPr kern="1200">
        <a:solidFill>
          <a:schemeClr val="tx1"/>
        </a:solidFill>
        <a:latin typeface="Arial" charset="0"/>
        <a:ea typeface="ＭＳ Ｐゴシック" charset="0"/>
        <a:cs typeface="+mn-cs"/>
      </a:defRPr>
    </a:lvl5pPr>
    <a:lvl6pPr marL="2286000" algn="l" defTabSz="457200" rtl="0" eaLnBrk="1" latinLnBrk="0" hangingPunct="1">
      <a:defRPr kern="1200">
        <a:solidFill>
          <a:schemeClr val="tx1"/>
        </a:solidFill>
        <a:latin typeface="Arial" charset="0"/>
        <a:ea typeface="ＭＳ Ｐゴシック" charset="0"/>
        <a:cs typeface="+mn-cs"/>
      </a:defRPr>
    </a:lvl6pPr>
    <a:lvl7pPr marL="2743200" algn="l" defTabSz="457200" rtl="0" eaLnBrk="1" latinLnBrk="0" hangingPunct="1">
      <a:defRPr kern="1200">
        <a:solidFill>
          <a:schemeClr val="tx1"/>
        </a:solidFill>
        <a:latin typeface="Arial" charset="0"/>
        <a:ea typeface="ＭＳ Ｐゴシック" charset="0"/>
        <a:cs typeface="+mn-cs"/>
      </a:defRPr>
    </a:lvl7pPr>
    <a:lvl8pPr marL="3200400" algn="l" defTabSz="457200" rtl="0" eaLnBrk="1" latinLnBrk="0" hangingPunct="1">
      <a:defRPr kern="1200">
        <a:solidFill>
          <a:schemeClr val="tx1"/>
        </a:solidFill>
        <a:latin typeface="Arial" charset="0"/>
        <a:ea typeface="ＭＳ Ｐゴシック" charset="0"/>
        <a:cs typeface="+mn-cs"/>
      </a:defRPr>
    </a:lvl8pPr>
    <a:lvl9pPr marL="3657600" algn="l" defTabSz="457200" rtl="0" eaLnBrk="1" latinLnBrk="0" hangingPunct="1">
      <a:defRPr kern="1200">
        <a:solidFill>
          <a:schemeClr val="tx1"/>
        </a:solidFill>
        <a:latin typeface="Arial"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800080"/>
    <a:srgbClr val="0000FF"/>
    <a:srgbClr val="FF0000"/>
    <a:srgbClr val="009900"/>
    <a:srgbClr val="FF6600"/>
    <a:srgbClr val="0CA2C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87928" autoAdjust="0"/>
  </p:normalViewPr>
  <p:slideViewPr>
    <p:cSldViewPr>
      <p:cViewPr varScale="1">
        <p:scale>
          <a:sx n="68" d="100"/>
          <a:sy n="68" d="100"/>
        </p:scale>
        <p:origin x="-104" y="-4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ea typeface="+mn-ea"/>
              </a:defRPr>
            </a:lvl1pPr>
          </a:lstStyle>
          <a:p>
            <a:pPr>
              <a:defRPr/>
            </a:pPr>
            <a:endParaRPr lang="en-US"/>
          </a:p>
        </p:txBody>
      </p:sp>
      <p:sp>
        <p:nvSpPr>
          <p:cNvPr id="1433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ea typeface="+mn-ea"/>
              </a:defRPr>
            </a:lvl1pPr>
          </a:lstStyle>
          <a:p>
            <a:pPr>
              <a:defRPr/>
            </a:pPr>
            <a:endParaRPr lang="en-US"/>
          </a:p>
        </p:txBody>
      </p:sp>
      <p:sp>
        <p:nvSpPr>
          <p:cNvPr id="1741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sp>
      <p:sp>
        <p:nvSpPr>
          <p:cNvPr id="1434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4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ea typeface="+mn-ea"/>
              </a:defRPr>
            </a:lvl1pPr>
          </a:lstStyle>
          <a:p>
            <a:pPr>
              <a:defRPr/>
            </a:pPr>
            <a:endParaRPr lang="en-US"/>
          </a:p>
        </p:txBody>
      </p:sp>
      <p:sp>
        <p:nvSpPr>
          <p:cNvPr id="1434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E8B9D513-73A8-1B40-A0A5-A59A7BC93904}" type="slidenum">
              <a:rPr lang="en-US"/>
              <a:pPr/>
              <a:t>‹#›</a:t>
            </a:fld>
            <a:endParaRPr lang="en-US"/>
          </a:p>
        </p:txBody>
      </p:sp>
    </p:spTree>
    <p:extLst>
      <p:ext uri="{BB962C8B-B14F-4D97-AF65-F5344CB8AC3E}">
        <p14:creationId xmlns:p14="http://schemas.microsoft.com/office/powerpoint/2010/main" val="22521814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12A29F3-70E1-0E42-991E-AEDECF398678}" type="slidenum">
              <a:rPr lang="en-US"/>
              <a:pPr eaLnBrk="1" hangingPunct="1"/>
              <a:t>1</a:t>
            </a:fld>
            <a:endParaRPr lang="en-US"/>
          </a:p>
        </p:txBody>
      </p:sp>
      <p:sp>
        <p:nvSpPr>
          <p:cNvPr id="18435" name="Rectangle 2"/>
          <p:cNvSpPr>
            <a:spLocks noRot="1" noChangeArrowheads="1" noTextEdit="1"/>
          </p:cNvSpPr>
          <p:nvPr>
            <p:ph type="sldImg"/>
          </p:nvPr>
        </p:nvSpPr>
        <p:spPr>
          <a:ln/>
        </p:spPr>
      </p:sp>
      <p:sp>
        <p:nvSpPr>
          <p:cNvPr id="1843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Today we are going to talk all about oils! </a:t>
            </a:r>
          </a:p>
          <a:p>
            <a:pPr eaLnBrk="1" hangingPunct="1"/>
            <a:endParaRPr lang="en-US" sz="10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07D73983-A3D2-EC4A-88AE-8320370D7DEF}" type="slidenum">
              <a:rPr lang="en-US"/>
              <a:pPr eaLnBrk="1" hangingPunct="1"/>
              <a:t>10</a:t>
            </a:fld>
            <a:endParaRPr lang="en-US"/>
          </a:p>
        </p:txBody>
      </p:sp>
      <p:sp>
        <p:nvSpPr>
          <p:cNvPr id="27651" name="Rectangle 2"/>
          <p:cNvSpPr>
            <a:spLocks noRot="1" noChangeArrowheads="1" noTextEdit="1"/>
          </p:cNvSpPr>
          <p:nvPr>
            <p:ph type="sldImg"/>
          </p:nvPr>
        </p:nvSpPr>
        <p:spPr>
          <a:ln/>
        </p:spPr>
      </p:sp>
      <p:sp>
        <p:nvSpPr>
          <p:cNvPr id="2765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lvl="1" eaLnBrk="1" hangingPunct="1"/>
            <a:r>
              <a:rPr lang="en-US" sz="1000">
                <a:solidFill>
                  <a:schemeClr val="accent2"/>
                </a:solidFill>
              </a:rPr>
              <a:t>Unsaturated fats lower your risk for heart disease and are usually found in foods from plants and fish.</a:t>
            </a:r>
            <a:r>
              <a:rPr lang="en-US" sz="1000"/>
              <a:t> </a:t>
            </a:r>
            <a:r>
              <a:rPr lang="en-US" sz="1000">
                <a:solidFill>
                  <a:schemeClr val="hlink"/>
                </a:solidFill>
              </a:rPr>
              <a:t>MUFAs are found in c</a:t>
            </a:r>
            <a:r>
              <a:rPr lang="en-US" sz="1000"/>
              <a:t>anola, peanut and olive oils. They can also be found in foods such as avocados, nuts (almonds, hazelnuts and pecans), and seeds (pumpkin and sesame seeds). </a:t>
            </a:r>
            <a:r>
              <a:rPr lang="en-US" sz="1000">
                <a:solidFill>
                  <a:schemeClr val="hlink"/>
                </a:solidFill>
              </a:rPr>
              <a:t>PUFAs are found in s</a:t>
            </a:r>
            <a:r>
              <a:rPr lang="en-US" sz="1000"/>
              <a:t>unflower, corn, soybean and flaxseed oils. They can also be found in foods such as walnuts, flaxseeds, and fish.</a:t>
            </a:r>
          </a:p>
          <a:p>
            <a:pPr eaLnBrk="1" hangingPunct="1"/>
            <a:endParaRPr lang="en-US" sz="10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D1752D8-CC43-FA47-B52D-51745DDEC174}" type="slidenum">
              <a:rPr lang="en-US"/>
              <a:pPr eaLnBrk="1" hangingPunct="1"/>
              <a:t>11</a:t>
            </a:fld>
            <a:endParaRPr lang="en-US"/>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647700" lvl="1" indent="-190500" eaLnBrk="1" hangingPunct="1"/>
            <a:r>
              <a:rPr lang="en-US" sz="1000"/>
              <a:t>You may have also heard of omega-3 fats. Omega-3 is a type of PUFA that can not be made by the body. These are an essential part of your diet and you should make sure you get enough. Omega-3 is found in foods such as, fish. Flaxseed, walnuts, some oils, and omega-3 supplements.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1A227AE-1D52-5A4B-8AF2-09064F41D4BA}" type="slidenum">
              <a:rPr lang="en-US"/>
              <a:pPr eaLnBrk="1" hangingPunct="1"/>
              <a:t>12</a:t>
            </a:fld>
            <a:endParaRPr lang="en-US"/>
          </a:p>
        </p:txBody>
      </p:sp>
      <p:sp>
        <p:nvSpPr>
          <p:cNvPr id="29699" name="Rectangle 2"/>
          <p:cNvSpPr>
            <a:spLocks noRot="1" noChangeArrowheads="1" noTextEdit="1"/>
          </p:cNvSpPr>
          <p:nvPr>
            <p:ph type="sldImg"/>
          </p:nvPr>
        </p:nvSpPr>
        <p:spPr>
          <a:ln/>
        </p:spPr>
      </p:sp>
      <p:sp>
        <p:nvSpPr>
          <p:cNvPr id="2970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lvl="1" eaLnBrk="1" hangingPunct="1"/>
            <a:r>
              <a:rPr lang="en-US" sz="1000"/>
              <a:t>Our body actually makes all the saturated fat we need so we do not need to eat any of it. Also, the saturated and trans-fat we eat in food is bad for our heart and can add pounds to our weight. The main sources of saturated fat in our diet are red meat and whole-milk dairy products such as cheese, milk and ice cream. Saturated fat can also be found in seafood and poultry with skin. Because dairy products provide much of our calcium and vitamin D, instead of eating regular cheese and whole milk products; you can eat low-fat cheese, low-fat milk and other low-fat dairy products so you are still able to get these nutrients. Trans-fats are found in, baked goods such as doughnuts and cookies, margarine, snack-foods and other processed and fried foods.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9DF80FD-A956-6346-AAF0-31B93BD9ACFD}" type="slidenum">
              <a:rPr lang="en-US"/>
              <a:pPr eaLnBrk="1" hangingPunct="1"/>
              <a:t>13</a:t>
            </a:fld>
            <a:endParaRPr lang="en-US"/>
          </a:p>
        </p:txBody>
      </p:sp>
      <p:sp>
        <p:nvSpPr>
          <p:cNvPr id="3072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Which parts of this burger do you think contains bad fat? </a:t>
            </a:r>
          </a:p>
          <a:p>
            <a:pPr eaLnBrk="1" hangingPunct="1">
              <a:buFontTx/>
              <a:buChar char="•"/>
            </a:pPr>
            <a:r>
              <a:rPr lang="en-US" sz="1000"/>
              <a:t>The beef hamburger patty and the regular cheese contain bad fat.   </a:t>
            </a:r>
          </a:p>
          <a:p>
            <a:pPr eaLnBrk="1" hangingPunct="1"/>
            <a:r>
              <a:rPr lang="en-US" sz="1000"/>
              <a:t>Why are the beef patty and regular cheese considered bad fats?</a:t>
            </a:r>
          </a:p>
          <a:p>
            <a:pPr eaLnBrk="1" hangingPunct="1">
              <a:buFontTx/>
              <a:buChar char="•"/>
            </a:pPr>
            <a:r>
              <a:rPr lang="en-US" sz="1000"/>
              <a:t>They are made from saturated fatty acids and they become solid at room temperature.</a:t>
            </a:r>
          </a:p>
          <a:p>
            <a:pPr eaLnBrk="1" hangingPunct="1"/>
            <a:r>
              <a:rPr lang="en-US" sz="1000"/>
              <a:t>What do you think we could substitute for these bad fats to still get a tasty burger that is healthier for you? </a:t>
            </a:r>
          </a:p>
          <a:p>
            <a:pPr eaLnBrk="1" hangingPunct="1">
              <a:buFontTx/>
              <a:buChar char="•"/>
            </a:pPr>
            <a:r>
              <a:rPr lang="en-US" sz="1000"/>
              <a:t>You can substitute the beef patty for a veggie burger, salmon burger, turkey burger or grilled chicken breast and you can substitute the regular cheese for low-fat cheese to get a delicious healthy meal!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667F32D4-4AA4-DD43-A0EC-23AC5FF9EA36}" type="slidenum">
              <a:rPr lang="en-US"/>
              <a:pPr eaLnBrk="1" hangingPunct="1"/>
              <a:t>14</a:t>
            </a:fld>
            <a:endParaRPr lang="en-US"/>
          </a:p>
        </p:txBody>
      </p:sp>
      <p:sp>
        <p:nvSpPr>
          <p:cNvPr id="31747" name="Rectangle 2"/>
          <p:cNvSpPr>
            <a:spLocks noRot="1" noChangeArrowheads="1" noTextEdit="1"/>
          </p:cNvSpPr>
          <p:nvPr>
            <p:ph type="sldImg"/>
          </p:nvPr>
        </p:nvSpPr>
        <p:spPr>
          <a:ln/>
        </p:spPr>
      </p:sp>
      <p:sp>
        <p:nvSpPr>
          <p:cNvPr id="3174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So why exactly do we need fat? A little bit of good fat is important to have in your diet because it allows your body to grow and develop like it should, it provides fuel for the body, and it helps some vitamins be absorbed in your body like vitamins A, D, E and K.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AE315FDC-6522-C84A-AA95-090C4A6C6523}" type="slidenum">
              <a:rPr lang="en-US"/>
              <a:pPr eaLnBrk="1" hangingPunct="1"/>
              <a:t>15</a:t>
            </a:fld>
            <a:endParaRPr lang="en-US"/>
          </a:p>
        </p:txBody>
      </p:sp>
      <p:sp>
        <p:nvSpPr>
          <p:cNvPr id="32771" name="Rectangle 2"/>
          <p:cNvSpPr>
            <a:spLocks noRot="1" noChangeArrowheads="1" noTextEdit="1"/>
          </p:cNvSpPr>
          <p:nvPr>
            <p:ph type="sldImg"/>
          </p:nvPr>
        </p:nvSpPr>
        <p:spPr>
          <a:ln/>
        </p:spPr>
      </p:sp>
      <p:sp>
        <p:nvSpPr>
          <p:cNvPr id="3277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This week try out these fun, healthy-fat recipes at home with your parents!  We have the green monster goodness dip that goes great with whole grain pita chips, celery or carrot sticks. The avocados in this dip give it that great green color and great healthy fat!  We also have our sea of apples sandwich that is a fun take on a classic tuna fish sandwich with, you guessed it, apples!  The tuna in this sandwich is a great source of healthy fat!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9EED8D2-1CDC-B341-856B-5E28C7BAA9FB}" type="slidenum">
              <a:rPr lang="en-US"/>
              <a:pPr eaLnBrk="1" hangingPunct="1"/>
              <a:t>2</a:t>
            </a:fld>
            <a:endParaRPr lang="en-US"/>
          </a:p>
        </p:txBody>
      </p:sp>
      <p:sp>
        <p:nvSpPr>
          <p:cNvPr id="19459" name="Rectangle 2"/>
          <p:cNvSpPr>
            <a:spLocks noRot="1" noChangeArrowheads="1" noTextEdit="1"/>
          </p:cNvSpPr>
          <p:nvPr>
            <p:ph type="sldImg"/>
          </p:nvPr>
        </p:nvSpPr>
        <p:spPr>
          <a:ln/>
        </p:spPr>
      </p:sp>
      <p:sp>
        <p:nvSpPr>
          <p:cNvPr id="1946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Today we will d</a:t>
            </a:r>
            <a:r>
              <a:rPr lang="en-US" sz="1000">
                <a:solidFill>
                  <a:schemeClr val="accent2"/>
                </a:solidFill>
              </a:rPr>
              <a:t>iscuss the importance of getting a small amount of healthy fat in your diet, and how to avoid foods high in saturated and trans-fats.</a:t>
            </a:r>
            <a:r>
              <a:rPr lang="en-US" sz="1000"/>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3EF7418-5805-0841-B7CD-5C166F4BE222}" type="slidenum">
              <a:rPr lang="en-US"/>
              <a:pPr eaLnBrk="1" hangingPunct="1"/>
              <a:t>3</a:t>
            </a:fld>
            <a:endParaRPr lang="en-US"/>
          </a:p>
        </p:txBody>
      </p:sp>
      <p:sp>
        <p:nvSpPr>
          <p:cNvPr id="20483" name="Rectangle 2"/>
          <p:cNvSpPr>
            <a:spLocks noRot="1" noChangeArrowheads="1" noTextEdit="1"/>
          </p:cNvSpPr>
          <p:nvPr>
            <p:ph type="sldImg"/>
          </p:nvPr>
        </p:nvSpPr>
        <p:spPr>
          <a:ln/>
        </p:spPr>
      </p:sp>
      <p:sp>
        <p:nvSpPr>
          <p:cNvPr id="2048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228600" indent="-228600" eaLnBrk="1" hangingPunct="1"/>
            <a:r>
              <a:rPr lang="en-US" sz="1000"/>
              <a:t>Our goals for today are to understand the </a:t>
            </a:r>
            <a:r>
              <a:rPr lang="en-US" sz="1000">
                <a:solidFill>
                  <a:schemeClr val="accent2"/>
                </a:solidFill>
              </a:rPr>
              <a:t>Understand the importance of dietary fats in the diet, Be able to recognize healthy and unhealthy fats in the diet, be able to list foods that are good sources of healthy fats, and learn which foods contain unhealthy fats such as saturated and trans-fats.</a:t>
            </a:r>
          </a:p>
          <a:p>
            <a:pPr marL="228600" indent="-228600" eaLnBrk="1" hangingPunct="1"/>
            <a:endParaRPr lang="en-US"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2157099-CBC8-7B45-B44D-59D352557C5B}" type="slidenum">
              <a:rPr lang="en-US"/>
              <a:pPr eaLnBrk="1" hangingPunct="1"/>
              <a:t>4</a:t>
            </a:fld>
            <a:endParaRPr lang="en-US"/>
          </a:p>
        </p:txBody>
      </p:sp>
      <p:sp>
        <p:nvSpPr>
          <p:cNvPr id="21507" name="Rectangle 2"/>
          <p:cNvSpPr>
            <a:spLocks noRot="1" noChangeArrowheads="1" noTextEdit="1"/>
          </p:cNvSpPr>
          <p:nvPr>
            <p:ph type="sldImg"/>
          </p:nvPr>
        </p:nvSpPr>
        <p:spPr>
          <a:ln/>
        </p:spPr>
      </p:sp>
      <p:sp>
        <p:nvSpPr>
          <p:cNvPr id="2150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So the big question for today is, </a:t>
            </a:r>
            <a:r>
              <a:rPr lang="ja-JP" altLang="en-US" sz="1000"/>
              <a:t>“</a:t>
            </a:r>
            <a:r>
              <a:rPr lang="en-US" sz="1000"/>
              <a:t>are all fats considered </a:t>
            </a:r>
            <a:r>
              <a:rPr lang="ja-JP" altLang="en-US" sz="1000"/>
              <a:t>“</a:t>
            </a:r>
            <a:r>
              <a:rPr lang="en-US" sz="1000"/>
              <a:t>bad</a:t>
            </a:r>
            <a:r>
              <a:rPr lang="ja-JP" altLang="en-US" sz="1000"/>
              <a:t>”</a:t>
            </a:r>
            <a:r>
              <a:rPr lang="en-US" sz="1000"/>
              <a:t>?</a:t>
            </a:r>
            <a:r>
              <a:rPr lang="ja-JP" altLang="en-US" sz="1000"/>
              <a:t>”</a:t>
            </a:r>
            <a:r>
              <a:rPr lang="en-US" sz="1000"/>
              <a:t>  Despite what you may have heard, not all fats are bad.  Fat is a necessary part of your diet and while there are some bad fats, such as saturated and trans-fat, there are also good fats!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B89624FA-D686-984E-A4EC-0633DA880A3E}" type="slidenum">
              <a:rPr lang="en-US"/>
              <a:pPr eaLnBrk="1" hangingPunct="1"/>
              <a:t>5</a:t>
            </a:fld>
            <a:endParaRPr lang="en-US"/>
          </a:p>
        </p:txBody>
      </p:sp>
      <p:sp>
        <p:nvSpPr>
          <p:cNvPr id="22531" name="Rectangle 2"/>
          <p:cNvSpPr>
            <a:spLocks noRot="1" noChangeArrowheads="1" noTextEdit="1"/>
          </p:cNvSpPr>
          <p:nvPr>
            <p:ph type="sldImg"/>
          </p:nvPr>
        </p:nvSpPr>
        <p:spPr>
          <a:ln/>
        </p:spPr>
      </p:sp>
      <p:sp>
        <p:nvSpPr>
          <p:cNvPr id="2253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Let</a:t>
            </a:r>
            <a:r>
              <a:rPr lang="ja-JP" altLang="en-US" sz="1000"/>
              <a:t>’</a:t>
            </a:r>
            <a:r>
              <a:rPr lang="en-US" sz="1000"/>
              <a:t>s review the MyPlate model which is created by the United States Department of Agriculture (USDA) to give all Americans a model to follow to achieve optimal nutrition and obtain a healthy diet! We will review the different food groups that are represented in the MyPlate. The orange section of the plate represents the grains group, the green section represents the vegetables group, and the red is for fruits, blue for dairy, and purple for protein such as meats, eggs, and beans. </a:t>
            </a:r>
            <a:r>
              <a:rPr lang="en-US" sz="1000">
                <a:solidFill>
                  <a:schemeClr val="accent2"/>
                </a:solidFill>
              </a:rPr>
              <a:t>Oils are not included in the MyPlate model because they are </a:t>
            </a:r>
            <a:r>
              <a:rPr lang="en-US" sz="1000" b="1">
                <a:solidFill>
                  <a:schemeClr val="hlink"/>
                </a:solidFill>
              </a:rPr>
              <a:t>NOT</a:t>
            </a:r>
            <a:r>
              <a:rPr lang="en-US" sz="1000">
                <a:solidFill>
                  <a:schemeClr val="accent2"/>
                </a:solidFill>
              </a:rPr>
              <a:t> a food group. Oils are not a food group but they do contain essential nutrients which makes them essential to the overall diet pattern. </a:t>
            </a:r>
            <a:r>
              <a:rPr lang="en-US" sz="1000"/>
              <a:t>Fats are part of most of the food groups but they are present in little amounts. </a:t>
            </a:r>
            <a:endParaRPr lang="en-US" sz="1000">
              <a:solidFill>
                <a:schemeClr val="accent2"/>
              </a:solidFill>
            </a:endParaRPr>
          </a:p>
          <a:p>
            <a:pPr eaLnBrk="1" hangingPunct="1"/>
            <a:endParaRPr lang="en-US"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69A5DEB7-F1A9-044F-8100-8697E86B7B7B}" type="slidenum">
              <a:rPr lang="en-US"/>
              <a:pPr eaLnBrk="1" hangingPunct="1"/>
              <a:t>6</a:t>
            </a:fld>
            <a:endParaRPr lang="en-US"/>
          </a:p>
        </p:txBody>
      </p:sp>
      <p:sp>
        <p:nvSpPr>
          <p:cNvPr id="23555" name="Rectangle 2"/>
          <p:cNvSpPr>
            <a:spLocks noRot="1" noChangeArrowheads="1" noTextEdit="1"/>
          </p:cNvSpPr>
          <p:nvPr>
            <p:ph type="sldImg"/>
          </p:nvPr>
        </p:nvSpPr>
        <p:spPr>
          <a:ln/>
        </p:spPr>
      </p:sp>
      <p:sp>
        <p:nvSpPr>
          <p:cNvPr id="2355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228600" indent="-228600" eaLnBrk="1" hangingPunct="1"/>
            <a:r>
              <a:rPr lang="en-US" sz="1000"/>
              <a:t>First let</a:t>
            </a:r>
            <a:r>
              <a:rPr lang="ja-JP" altLang="en-US" sz="1000"/>
              <a:t>’</a:t>
            </a:r>
            <a:r>
              <a:rPr lang="en-US" sz="1000"/>
              <a:t>s get the basics about fats down before we get into it further. So does anyone know the difference between oils and solid fats? This may seem like an easy question, but you would be surprised on how many adults do not know the answer to this question. Oils are fats that are liquid at room temperature. Oils come from many sources, such as many kinds of plants and fish. Solid fats are fats that are solid at room temperature. They come from many animal foods and some can come from vegetable oils that have gone through the process of hydrogenation. Vegetable oils that have gone through hydrogenation are known as </a:t>
            </a:r>
            <a:r>
              <a:rPr lang="ja-JP" altLang="en-US" sz="1000"/>
              <a:t>“</a:t>
            </a:r>
            <a:r>
              <a:rPr lang="en-US" sz="1000"/>
              <a:t>trans-fats</a:t>
            </a:r>
            <a:r>
              <a:rPr lang="ja-JP" altLang="en-US" sz="1000"/>
              <a:t>”</a:t>
            </a:r>
            <a:r>
              <a:rPr lang="en-US" sz="1000"/>
              <a:t> and we will talk about that more later on.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13777A8-306A-614F-A8EB-D1948CFA6A61}" type="slidenum">
              <a:rPr lang="en-US"/>
              <a:pPr eaLnBrk="1" hangingPunct="1"/>
              <a:t>7</a:t>
            </a:fld>
            <a:endParaRPr lang="en-US"/>
          </a:p>
        </p:txBody>
      </p:sp>
      <p:sp>
        <p:nvSpPr>
          <p:cNvPr id="24579" name="Rectangle 2"/>
          <p:cNvSpPr>
            <a:spLocks noRot="1" noChangeArrowheads="1" noTextEdit="1"/>
          </p:cNvSpPr>
          <p:nvPr>
            <p:ph type="sldImg"/>
          </p:nvPr>
        </p:nvSpPr>
        <p:spPr>
          <a:ln/>
        </p:spPr>
      </p:sp>
      <p:sp>
        <p:nvSpPr>
          <p:cNvPr id="2458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Does anyone know common oils and solid fats that are part of everyone</a:t>
            </a:r>
            <a:r>
              <a:rPr lang="ja-JP" altLang="en-US" sz="1000"/>
              <a:t>’</a:t>
            </a:r>
            <a:r>
              <a:rPr lang="en-US" sz="1000"/>
              <a:t>s daily diet? Common oils that are used by many people are </a:t>
            </a:r>
            <a:r>
              <a:rPr lang="en-US" sz="1000">
                <a:solidFill>
                  <a:schemeClr val="accent2"/>
                </a:solidFill>
              </a:rPr>
              <a:t>canola oil, corn oil, olive oil, safflower oil, soybean oil, and sunflower oil. All these oils are liquid at room temperature. Common solid fats are considered butter, milk fat, beef fat, chicken fat, pork fat (lard), stick margarine, shortening, and partially hydrogenated oil.</a:t>
            </a:r>
          </a:p>
          <a:p>
            <a:pPr lvl="1" eaLnBrk="1" hangingPunct="1"/>
            <a:endParaRPr lang="en-US" sz="1000">
              <a:solidFill>
                <a:schemeClr val="accent2"/>
              </a:solidFill>
            </a:endParaRPr>
          </a:p>
          <a:p>
            <a:pPr lvl="1" eaLnBrk="1" hangingPunct="1"/>
            <a:endParaRPr lang="en-US" sz="10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7549BC3D-120A-4B41-A4DE-C689B45BE005}" type="slidenum">
              <a:rPr lang="en-US"/>
              <a:pPr eaLnBrk="1" hangingPunct="1"/>
              <a:t>8</a:t>
            </a:fld>
            <a:endParaRPr lang="en-US"/>
          </a:p>
        </p:txBody>
      </p:sp>
      <p:sp>
        <p:nvSpPr>
          <p:cNvPr id="25603" name="Rectangle 2"/>
          <p:cNvSpPr>
            <a:spLocks noRot="1" noChangeArrowheads="1" noTextEdit="1"/>
          </p:cNvSpPr>
          <p:nvPr>
            <p:ph type="sldImg"/>
          </p:nvPr>
        </p:nvSpPr>
        <p:spPr>
          <a:ln/>
        </p:spPr>
      </p:sp>
      <p:sp>
        <p:nvSpPr>
          <p:cNvPr id="2560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What kind of foods do you think of when you hear the word fat? [Pause to allow students time to answer].  Well, you may not have known that there are both good fats and bad fats.  Some foods that contain good fats are fish, nuts, seeds, avocados, and oils such as olive oil, canola oil and vegetable oil.  Some foods that contain bad fat are regular cheese, whole milk, butter, beef, bacon, sausage, cookies and doughnuts.  Keep in mind that milk and cheese are great sources of calcium so instead of cutting these foods completely out of your diet, substitute them for low-fat options to still get your calcium!  Beef, bacon and sausage all contain protein, but to cut the fat, try other high-protein lean meats such as chicken, turkey or fish.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B60620D5-4950-7B47-B832-88B4636237DB}" type="slidenum">
              <a:rPr lang="en-US"/>
              <a:pPr eaLnBrk="1" hangingPunct="1"/>
              <a:t>9</a:t>
            </a:fld>
            <a:endParaRPr lang="en-US"/>
          </a:p>
        </p:txBody>
      </p:sp>
      <p:sp>
        <p:nvSpPr>
          <p:cNvPr id="26627" name="Rectangle 2"/>
          <p:cNvSpPr>
            <a:spLocks noRot="1" noChangeArrowheads="1" noTextEdit="1"/>
          </p:cNvSpPr>
          <p:nvPr>
            <p:ph type="sldImg"/>
          </p:nvPr>
        </p:nvSpPr>
        <p:spPr>
          <a:ln/>
        </p:spPr>
      </p:sp>
      <p:sp>
        <p:nvSpPr>
          <p:cNvPr id="2662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Good fats are unsaturated fats. There are two types of unsaturated fat which are monounsaturated and polyunsaturated. </a:t>
            </a:r>
            <a:r>
              <a:rPr lang="en-US" sz="1000">
                <a:solidFill>
                  <a:schemeClr val="hlink"/>
                </a:solidFill>
              </a:rPr>
              <a:t>Monounsaturated fats (MUFAs) are </a:t>
            </a:r>
            <a:r>
              <a:rPr lang="en-US" sz="1000">
                <a:solidFill>
                  <a:schemeClr val="accent2"/>
                </a:solidFill>
              </a:rPr>
              <a:t>fatty acid chains that have one </a:t>
            </a:r>
            <a:r>
              <a:rPr lang="ja-JP" altLang="en-US" sz="1000">
                <a:solidFill>
                  <a:schemeClr val="accent2"/>
                </a:solidFill>
              </a:rPr>
              <a:t>“</a:t>
            </a:r>
            <a:r>
              <a:rPr lang="en-US" sz="1000">
                <a:solidFill>
                  <a:schemeClr val="accent2"/>
                </a:solidFill>
              </a:rPr>
              <a:t>kink</a:t>
            </a:r>
            <a:r>
              <a:rPr lang="ja-JP" altLang="en-US" sz="1000">
                <a:solidFill>
                  <a:schemeClr val="accent2"/>
                </a:solidFill>
              </a:rPr>
              <a:t>”</a:t>
            </a:r>
            <a:r>
              <a:rPr lang="en-US" sz="1000">
                <a:solidFill>
                  <a:schemeClr val="accent2"/>
                </a:solidFill>
              </a:rPr>
              <a:t> in their chain preventing them from becoming solid at room temperature. </a:t>
            </a:r>
            <a:r>
              <a:rPr lang="en-US" sz="1000">
                <a:solidFill>
                  <a:schemeClr val="hlink"/>
                </a:solidFill>
              </a:rPr>
              <a:t>Polyunsaturated fats which are also known as PUFAs are</a:t>
            </a:r>
            <a:r>
              <a:rPr lang="en-US" sz="1000">
                <a:solidFill>
                  <a:schemeClr val="accent2"/>
                </a:solidFill>
              </a:rPr>
              <a:t> fatty acid chains that have more than one </a:t>
            </a:r>
            <a:r>
              <a:rPr lang="ja-JP" altLang="en-US" sz="1000">
                <a:solidFill>
                  <a:schemeClr val="accent2"/>
                </a:solidFill>
              </a:rPr>
              <a:t>“</a:t>
            </a:r>
            <a:r>
              <a:rPr lang="en-US" sz="1000">
                <a:solidFill>
                  <a:schemeClr val="accent2"/>
                </a:solidFill>
              </a:rPr>
              <a:t>kink</a:t>
            </a:r>
            <a:r>
              <a:rPr lang="ja-JP" altLang="en-US" sz="1000">
                <a:solidFill>
                  <a:schemeClr val="accent2"/>
                </a:solidFill>
              </a:rPr>
              <a:t>”</a:t>
            </a:r>
            <a:r>
              <a:rPr lang="en-US" sz="1000">
                <a:solidFill>
                  <a:schemeClr val="accent2"/>
                </a:solidFill>
              </a:rPr>
              <a:t> in the chain. These kinks prevent the fats from becoming solid at room temperature. </a:t>
            </a:r>
            <a:r>
              <a:rPr lang="en-US" sz="1000"/>
              <a:t>This picture illustrates a fatty acid chain and shows you how the </a:t>
            </a:r>
            <a:r>
              <a:rPr lang="ja-JP" altLang="en-US" sz="1000"/>
              <a:t>“</a:t>
            </a:r>
            <a:r>
              <a:rPr lang="en-US" sz="1000"/>
              <a:t>kinks</a:t>
            </a:r>
            <a:r>
              <a:rPr lang="ja-JP" altLang="en-US" sz="1000"/>
              <a:t>”</a:t>
            </a:r>
            <a:r>
              <a:rPr lang="en-US" sz="1000"/>
              <a:t> in fatty acid chains make a huge difference. </a:t>
            </a:r>
            <a:r>
              <a:rPr lang="en-US" sz="1000">
                <a:solidFill>
                  <a:schemeClr val="accent2"/>
                </a:solidFill>
              </a:rPr>
              <a:t>On the left, are five fatty acids with no kinks in the chain which makes them saturated and these fats are found in butter and meats. Saturated fatty acids become solid in room temperature because they have no kinks. On the right there is a mixture of saturated and unsaturated fatty acids. You can clearly see how the kinks in the chains cause the chain to become tangled. This is what causes oils which are unsaturated fatty acids to stay liquid at room temperature. This is a little confusing so if anyone has questions, feel free to ask. </a:t>
            </a:r>
          </a:p>
          <a:p>
            <a:pPr lvl="2" eaLnBrk="1" hangingPunct="1"/>
            <a:endParaRPr lang="en-US" sz="1000">
              <a:solidFill>
                <a:schemeClr val="accent2"/>
              </a:solidFill>
            </a:endParaRPr>
          </a:p>
          <a:p>
            <a:pPr eaLnBrk="1" hangingPunct="1"/>
            <a:endParaRPr lang="en-US" sz="10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6B40866-0FF4-5C47-86CB-539A5C32ACE0}" type="slidenum">
              <a:rPr lang="en-US"/>
              <a:pPr/>
              <a:t>‹#›</a:t>
            </a:fld>
            <a:endParaRPr lang="en-US"/>
          </a:p>
        </p:txBody>
      </p:sp>
    </p:spTree>
    <p:extLst>
      <p:ext uri="{BB962C8B-B14F-4D97-AF65-F5344CB8AC3E}">
        <p14:creationId xmlns:p14="http://schemas.microsoft.com/office/powerpoint/2010/main" val="373792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3F64A8E4-7650-4F43-88D5-59487FF0C7A4}" type="slidenum">
              <a:rPr lang="en-US"/>
              <a:pPr/>
              <a:t>‹#›</a:t>
            </a:fld>
            <a:endParaRPr lang="en-US"/>
          </a:p>
        </p:txBody>
      </p:sp>
    </p:spTree>
    <p:extLst>
      <p:ext uri="{BB962C8B-B14F-4D97-AF65-F5344CB8AC3E}">
        <p14:creationId xmlns:p14="http://schemas.microsoft.com/office/powerpoint/2010/main" val="2500882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29BD7FA-158A-FB4A-B1B7-B46195BAA0AD}" type="slidenum">
              <a:rPr lang="en-US"/>
              <a:pPr/>
              <a:t>‹#›</a:t>
            </a:fld>
            <a:endParaRPr lang="en-US"/>
          </a:p>
        </p:txBody>
      </p:sp>
    </p:spTree>
    <p:extLst>
      <p:ext uri="{BB962C8B-B14F-4D97-AF65-F5344CB8AC3E}">
        <p14:creationId xmlns:p14="http://schemas.microsoft.com/office/powerpoint/2010/main" val="1854091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D9FADEF-FD9E-8A46-87A7-2CABEB986674}" type="slidenum">
              <a:rPr lang="en-US"/>
              <a:pPr/>
              <a:t>‹#›</a:t>
            </a:fld>
            <a:endParaRPr lang="en-US"/>
          </a:p>
        </p:txBody>
      </p:sp>
    </p:spTree>
    <p:extLst>
      <p:ext uri="{BB962C8B-B14F-4D97-AF65-F5344CB8AC3E}">
        <p14:creationId xmlns:p14="http://schemas.microsoft.com/office/powerpoint/2010/main" val="3372228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75CA382-E2AD-9D48-9617-009EE6EC4D08}" type="slidenum">
              <a:rPr lang="en-US"/>
              <a:pPr/>
              <a:t>‹#›</a:t>
            </a:fld>
            <a:endParaRPr lang="en-US"/>
          </a:p>
        </p:txBody>
      </p:sp>
    </p:spTree>
    <p:extLst>
      <p:ext uri="{BB962C8B-B14F-4D97-AF65-F5344CB8AC3E}">
        <p14:creationId xmlns:p14="http://schemas.microsoft.com/office/powerpoint/2010/main" val="2263817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A331961-F879-574F-BD47-63A47A6A70A0}" type="slidenum">
              <a:rPr lang="en-US"/>
              <a:pPr/>
              <a:t>‹#›</a:t>
            </a:fld>
            <a:endParaRPr lang="en-US"/>
          </a:p>
        </p:txBody>
      </p:sp>
    </p:spTree>
    <p:extLst>
      <p:ext uri="{BB962C8B-B14F-4D97-AF65-F5344CB8AC3E}">
        <p14:creationId xmlns:p14="http://schemas.microsoft.com/office/powerpoint/2010/main" val="26570231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A12079E1-BF33-2F4F-B821-BB61EEED0DB1}" type="slidenum">
              <a:rPr lang="en-US"/>
              <a:pPr/>
              <a:t>‹#›</a:t>
            </a:fld>
            <a:endParaRPr lang="en-US"/>
          </a:p>
        </p:txBody>
      </p:sp>
    </p:spTree>
    <p:extLst>
      <p:ext uri="{BB962C8B-B14F-4D97-AF65-F5344CB8AC3E}">
        <p14:creationId xmlns:p14="http://schemas.microsoft.com/office/powerpoint/2010/main" val="336308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D77B49AE-6CB7-304B-B19A-87908AC3B514}" type="slidenum">
              <a:rPr lang="en-US"/>
              <a:pPr/>
              <a:t>‹#›</a:t>
            </a:fld>
            <a:endParaRPr lang="en-US"/>
          </a:p>
        </p:txBody>
      </p:sp>
    </p:spTree>
    <p:extLst>
      <p:ext uri="{BB962C8B-B14F-4D97-AF65-F5344CB8AC3E}">
        <p14:creationId xmlns:p14="http://schemas.microsoft.com/office/powerpoint/2010/main" val="1396843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92AE8DF1-59EA-D84D-9F43-6A77E63367F5}" type="slidenum">
              <a:rPr lang="en-US"/>
              <a:pPr/>
              <a:t>‹#›</a:t>
            </a:fld>
            <a:endParaRPr lang="en-US"/>
          </a:p>
        </p:txBody>
      </p:sp>
    </p:spTree>
    <p:extLst>
      <p:ext uri="{BB962C8B-B14F-4D97-AF65-F5344CB8AC3E}">
        <p14:creationId xmlns:p14="http://schemas.microsoft.com/office/powerpoint/2010/main" val="4023406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D7C66907-5183-3648-91F9-AE4D797AF6A8}" type="slidenum">
              <a:rPr lang="en-US"/>
              <a:pPr/>
              <a:t>‹#›</a:t>
            </a:fld>
            <a:endParaRPr lang="en-US"/>
          </a:p>
        </p:txBody>
      </p:sp>
    </p:spTree>
    <p:extLst>
      <p:ext uri="{BB962C8B-B14F-4D97-AF65-F5344CB8AC3E}">
        <p14:creationId xmlns:p14="http://schemas.microsoft.com/office/powerpoint/2010/main" val="4050361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452D5F1F-3A47-1D48-8D47-6337117B491A}" type="slidenum">
              <a:rPr lang="en-US"/>
              <a:pPr/>
              <a:t>‹#›</a:t>
            </a:fld>
            <a:endParaRPr lang="en-US"/>
          </a:p>
        </p:txBody>
      </p:sp>
    </p:spTree>
    <p:extLst>
      <p:ext uri="{BB962C8B-B14F-4D97-AF65-F5344CB8AC3E}">
        <p14:creationId xmlns:p14="http://schemas.microsoft.com/office/powerpoint/2010/main" val="144279020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FAF84AA3-57F1-BC46-A385-EE49731ED3F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8.wmf"/></Relationships>
</file>

<file path=ppt/slides/_rels/slide8.xml.rels><?xml version="1.0" encoding="UTF-8" standalone="yes"?>
<Relationships xmlns="http://schemas.openxmlformats.org/package/2006/relationships"><Relationship Id="rId3" Type="http://schemas.openxmlformats.org/officeDocument/2006/relationships/image" Target="../media/image9.wmf"/><Relationship Id="rId4" Type="http://schemas.openxmlformats.org/officeDocument/2006/relationships/image" Target="../media/image3.png"/><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28600"/>
            <a:ext cx="82296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Rectangle 5"/>
          <p:cNvSpPr>
            <a:spLocks noGrp="1" noChangeArrowheads="1"/>
          </p:cNvSpPr>
          <p:nvPr>
            <p:ph type="ctrTitle"/>
          </p:nvPr>
        </p:nvSpPr>
        <p:spPr>
          <a:xfrm>
            <a:off x="762000" y="2362200"/>
            <a:ext cx="7772400" cy="1470025"/>
          </a:xfrm>
        </p:spPr>
        <p:txBody>
          <a:bodyPr/>
          <a:lstStyle/>
          <a:p>
            <a:pPr eaLnBrk="1" hangingPunct="1"/>
            <a:r>
              <a:rPr lang="en-US" sz="4800" b="1">
                <a:solidFill>
                  <a:schemeClr val="accent2"/>
                </a:solidFill>
                <a:effectLst>
                  <a:outerShdw blurRad="38100" dist="38100" dir="2700000" algn="tl">
                    <a:srgbClr val="DDDDDD"/>
                  </a:outerShdw>
                </a:effectLst>
                <a:latin typeface="Comic Sans MS" charset="0"/>
              </a:rPr>
              <a:t>All </a:t>
            </a:r>
            <a:br>
              <a:rPr lang="en-US" sz="4800" b="1">
                <a:solidFill>
                  <a:schemeClr val="accent2"/>
                </a:solidFill>
                <a:effectLst>
                  <a:outerShdw blurRad="38100" dist="38100" dir="2700000" algn="tl">
                    <a:srgbClr val="DDDDDD"/>
                  </a:outerShdw>
                </a:effectLst>
                <a:latin typeface="Comic Sans MS" charset="0"/>
              </a:rPr>
            </a:br>
            <a:r>
              <a:rPr lang="en-US" sz="4800" b="1">
                <a:solidFill>
                  <a:schemeClr val="accent2"/>
                </a:solidFill>
                <a:effectLst>
                  <a:outerShdw blurRad="38100" dist="38100" dir="2700000" algn="tl">
                    <a:srgbClr val="DDDDDD"/>
                  </a:outerShdw>
                </a:effectLst>
                <a:latin typeface="Comic Sans MS" charset="0"/>
              </a:rPr>
              <a:t>About Oils!</a:t>
            </a:r>
          </a:p>
        </p:txBody>
      </p:sp>
      <p:pic>
        <p:nvPicPr>
          <p:cNvPr id="205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4191000"/>
            <a:ext cx="22860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352800"/>
            <a:ext cx="27178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b="1">
                <a:solidFill>
                  <a:schemeClr val="hlink"/>
                </a:solidFill>
                <a:latin typeface="Comic Sans MS" charset="0"/>
              </a:rPr>
              <a:t>MUFAs and PUFAs</a:t>
            </a:r>
          </a:p>
        </p:txBody>
      </p:sp>
      <p:sp>
        <p:nvSpPr>
          <p:cNvPr id="11267" name="Rectangle 3"/>
          <p:cNvSpPr>
            <a:spLocks noGrp="1" noChangeArrowheads="1"/>
          </p:cNvSpPr>
          <p:nvPr>
            <p:ph type="body" idx="1"/>
          </p:nvPr>
        </p:nvSpPr>
        <p:spPr/>
        <p:txBody>
          <a:bodyPr/>
          <a:lstStyle/>
          <a:p>
            <a:pPr lvl="1" eaLnBrk="1" hangingPunct="1">
              <a:lnSpc>
                <a:spcPct val="80000"/>
              </a:lnSpc>
            </a:pPr>
            <a:r>
              <a:rPr lang="en-US" sz="2400">
                <a:solidFill>
                  <a:schemeClr val="accent2"/>
                </a:solidFill>
                <a:latin typeface="Comic Sans MS" charset="0"/>
              </a:rPr>
              <a:t>Unsaturated fats lower your risk for heart disease and are usually found in foods from plants and fish.</a:t>
            </a:r>
            <a:r>
              <a:rPr lang="en-US" sz="2400">
                <a:latin typeface="Comic Sans MS" charset="0"/>
              </a:rPr>
              <a:t> </a:t>
            </a:r>
          </a:p>
          <a:p>
            <a:pPr lvl="1" eaLnBrk="1" hangingPunct="1">
              <a:lnSpc>
                <a:spcPct val="80000"/>
              </a:lnSpc>
              <a:buFontTx/>
              <a:buNone/>
            </a:pPr>
            <a:endParaRPr lang="en-US" sz="2400">
              <a:latin typeface="Comic Sans MS" charset="0"/>
            </a:endParaRPr>
          </a:p>
          <a:p>
            <a:pPr lvl="1" eaLnBrk="1" hangingPunct="1">
              <a:lnSpc>
                <a:spcPct val="80000"/>
              </a:lnSpc>
            </a:pPr>
            <a:r>
              <a:rPr lang="en-US" sz="2400">
                <a:solidFill>
                  <a:schemeClr val="hlink"/>
                </a:solidFill>
                <a:latin typeface="Comic Sans MS" charset="0"/>
              </a:rPr>
              <a:t>MUFAs are found in:</a:t>
            </a:r>
          </a:p>
          <a:p>
            <a:pPr lvl="2" eaLnBrk="1" hangingPunct="1">
              <a:lnSpc>
                <a:spcPct val="80000"/>
              </a:lnSpc>
            </a:pPr>
            <a:r>
              <a:rPr lang="en-US" sz="2000">
                <a:latin typeface="Comic Sans MS" charset="0"/>
              </a:rPr>
              <a:t>Canola, peanut and olive oils</a:t>
            </a:r>
          </a:p>
          <a:p>
            <a:pPr lvl="2" eaLnBrk="1" hangingPunct="1">
              <a:lnSpc>
                <a:spcPct val="80000"/>
              </a:lnSpc>
            </a:pPr>
            <a:r>
              <a:rPr lang="en-US" sz="2000">
                <a:latin typeface="Comic Sans MS" charset="0"/>
              </a:rPr>
              <a:t>Avocados</a:t>
            </a:r>
          </a:p>
          <a:p>
            <a:pPr lvl="2" eaLnBrk="1" hangingPunct="1">
              <a:lnSpc>
                <a:spcPct val="80000"/>
              </a:lnSpc>
            </a:pPr>
            <a:r>
              <a:rPr lang="en-US" sz="2000">
                <a:latin typeface="Comic Sans MS" charset="0"/>
              </a:rPr>
              <a:t>Nuts such as almonds, hazelnuts and pecans</a:t>
            </a:r>
          </a:p>
          <a:p>
            <a:pPr lvl="2" eaLnBrk="1" hangingPunct="1">
              <a:lnSpc>
                <a:spcPct val="80000"/>
              </a:lnSpc>
            </a:pPr>
            <a:r>
              <a:rPr lang="en-US" sz="2000">
                <a:latin typeface="Comic Sans MS" charset="0"/>
              </a:rPr>
              <a:t>Seeds such as pumpkin and sesame seeds</a:t>
            </a:r>
          </a:p>
          <a:p>
            <a:pPr lvl="2" eaLnBrk="1" hangingPunct="1">
              <a:lnSpc>
                <a:spcPct val="80000"/>
              </a:lnSpc>
            </a:pPr>
            <a:endParaRPr lang="en-US" sz="2000">
              <a:latin typeface="Comic Sans MS" charset="0"/>
            </a:endParaRPr>
          </a:p>
          <a:p>
            <a:pPr lvl="1" eaLnBrk="1" hangingPunct="1">
              <a:lnSpc>
                <a:spcPct val="80000"/>
              </a:lnSpc>
            </a:pPr>
            <a:r>
              <a:rPr lang="en-US" sz="2400">
                <a:solidFill>
                  <a:schemeClr val="hlink"/>
                </a:solidFill>
                <a:latin typeface="Comic Sans MS" charset="0"/>
              </a:rPr>
              <a:t>PUFAs are found in: </a:t>
            </a:r>
          </a:p>
          <a:p>
            <a:pPr lvl="2" eaLnBrk="1" hangingPunct="1">
              <a:lnSpc>
                <a:spcPct val="80000"/>
              </a:lnSpc>
            </a:pPr>
            <a:r>
              <a:rPr lang="en-US" sz="2000">
                <a:latin typeface="Comic Sans MS" charset="0"/>
              </a:rPr>
              <a:t>Sunflower, corn, soybean and flaxseed oils </a:t>
            </a:r>
          </a:p>
          <a:p>
            <a:pPr lvl="2" eaLnBrk="1" hangingPunct="1">
              <a:lnSpc>
                <a:spcPct val="80000"/>
              </a:lnSpc>
            </a:pPr>
            <a:r>
              <a:rPr lang="en-US" sz="2000">
                <a:latin typeface="Comic Sans MS" charset="0"/>
              </a:rPr>
              <a:t>Walnuts </a:t>
            </a:r>
          </a:p>
          <a:p>
            <a:pPr lvl="2" eaLnBrk="1" hangingPunct="1">
              <a:lnSpc>
                <a:spcPct val="80000"/>
              </a:lnSpc>
            </a:pPr>
            <a:r>
              <a:rPr lang="en-US" sz="2000">
                <a:latin typeface="Comic Sans MS" charset="0"/>
              </a:rPr>
              <a:t>Flaxseeds</a:t>
            </a:r>
          </a:p>
          <a:p>
            <a:pPr lvl="2" eaLnBrk="1" hangingPunct="1">
              <a:lnSpc>
                <a:spcPct val="80000"/>
              </a:lnSpc>
            </a:pPr>
            <a:r>
              <a:rPr lang="en-US" sz="2000">
                <a:latin typeface="Comic Sans MS" charset="0"/>
              </a:rPr>
              <a:t>Fish</a:t>
            </a:r>
          </a:p>
          <a:p>
            <a:pPr eaLnBrk="1" hangingPunct="1">
              <a:lnSpc>
                <a:spcPct val="80000"/>
              </a:lnSpc>
            </a:pPr>
            <a:endParaRPr lang="en-US" sz="2000">
              <a:latin typeface="Arial" charset="0"/>
            </a:endParaRPr>
          </a:p>
        </p:txBody>
      </p:sp>
      <p:pic>
        <p:nvPicPr>
          <p:cNvPr id="1126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2971800"/>
            <a:ext cx="166846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b="1">
                <a:solidFill>
                  <a:schemeClr val="hlink"/>
                </a:solidFill>
                <a:latin typeface="Comic Sans MS" charset="0"/>
              </a:rPr>
              <a:t>Omega-3</a:t>
            </a:r>
          </a:p>
        </p:txBody>
      </p:sp>
      <p:sp>
        <p:nvSpPr>
          <p:cNvPr id="12291" name="Rectangle 3"/>
          <p:cNvSpPr>
            <a:spLocks noGrp="1" noChangeArrowheads="1"/>
          </p:cNvSpPr>
          <p:nvPr>
            <p:ph type="body" idx="1"/>
          </p:nvPr>
        </p:nvSpPr>
        <p:spPr>
          <a:xfrm>
            <a:off x="609600" y="3200400"/>
            <a:ext cx="4343400" cy="3306763"/>
          </a:xfrm>
        </p:spPr>
        <p:txBody>
          <a:bodyPr/>
          <a:lstStyle/>
          <a:p>
            <a:pPr marL="114300" lvl="1" indent="0" eaLnBrk="1" hangingPunct="1">
              <a:buFontTx/>
              <a:buNone/>
            </a:pPr>
            <a:r>
              <a:rPr lang="en-US" sz="2400" b="1">
                <a:solidFill>
                  <a:schemeClr val="hlink"/>
                </a:solidFill>
                <a:latin typeface="Comic Sans MS" charset="0"/>
              </a:rPr>
              <a:t>  Omega-3</a:t>
            </a:r>
            <a:r>
              <a:rPr lang="ja-JP" altLang="en-US" sz="2400" b="1">
                <a:solidFill>
                  <a:schemeClr val="hlink"/>
                </a:solidFill>
                <a:latin typeface="Comic Sans MS" charset="0"/>
              </a:rPr>
              <a:t>’</a:t>
            </a:r>
            <a:r>
              <a:rPr lang="en-US" sz="2400" b="1">
                <a:solidFill>
                  <a:schemeClr val="hlink"/>
                </a:solidFill>
                <a:latin typeface="Comic Sans MS" charset="0"/>
              </a:rPr>
              <a:t>s are found in: </a:t>
            </a:r>
          </a:p>
          <a:p>
            <a:pPr marL="862013" lvl="2" indent="-292100" eaLnBrk="1" hangingPunct="1"/>
            <a:r>
              <a:rPr lang="en-US">
                <a:solidFill>
                  <a:schemeClr val="accent2"/>
                </a:solidFill>
                <a:latin typeface="Comic Sans MS" charset="0"/>
              </a:rPr>
              <a:t>Fish</a:t>
            </a:r>
          </a:p>
          <a:p>
            <a:pPr marL="862013" lvl="2" indent="-292100" eaLnBrk="1" hangingPunct="1"/>
            <a:r>
              <a:rPr lang="en-US">
                <a:solidFill>
                  <a:schemeClr val="accent2"/>
                </a:solidFill>
                <a:latin typeface="Comic Sans MS" charset="0"/>
              </a:rPr>
              <a:t>Flaxseeds</a:t>
            </a:r>
          </a:p>
          <a:p>
            <a:pPr marL="862013" lvl="2" indent="-292100" eaLnBrk="1" hangingPunct="1"/>
            <a:r>
              <a:rPr lang="en-US">
                <a:solidFill>
                  <a:schemeClr val="accent2"/>
                </a:solidFill>
                <a:latin typeface="Comic Sans MS" charset="0"/>
              </a:rPr>
              <a:t>Walnuts</a:t>
            </a:r>
          </a:p>
          <a:p>
            <a:pPr marL="862013" lvl="2" indent="-292100" eaLnBrk="1" hangingPunct="1"/>
            <a:r>
              <a:rPr lang="en-US">
                <a:solidFill>
                  <a:schemeClr val="accent2"/>
                </a:solidFill>
                <a:latin typeface="Comic Sans MS" charset="0"/>
              </a:rPr>
              <a:t>Flaxseed, canola and soybean oils</a:t>
            </a:r>
          </a:p>
          <a:p>
            <a:pPr marL="862013" lvl="2" indent="-292100" eaLnBrk="1" hangingPunct="1"/>
            <a:r>
              <a:rPr lang="en-US">
                <a:solidFill>
                  <a:schemeClr val="accent2"/>
                </a:solidFill>
                <a:latin typeface="Comic Sans MS" charset="0"/>
              </a:rPr>
              <a:t>Omega-3 supplements </a:t>
            </a:r>
            <a:endParaRPr lang="en-US">
              <a:latin typeface="Comic Sans MS" charset="0"/>
            </a:endParaRPr>
          </a:p>
        </p:txBody>
      </p:sp>
      <p:pic>
        <p:nvPicPr>
          <p:cNvPr id="12292" name="Picture 7" descr="omega-3-sour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667000"/>
            <a:ext cx="35814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 Box 8"/>
          <p:cNvSpPr txBox="1">
            <a:spLocks noChangeArrowheads="1"/>
          </p:cNvSpPr>
          <p:nvPr/>
        </p:nvSpPr>
        <p:spPr bwMode="auto">
          <a:xfrm>
            <a:off x="762000" y="1295400"/>
            <a:ext cx="8077200" cy="173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396875" indent="-282575"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lvl="1" eaLnBrk="1" hangingPunct="1">
              <a:spcBef>
                <a:spcPct val="20000"/>
              </a:spcBef>
              <a:buFontTx/>
              <a:buChar char="–"/>
            </a:pPr>
            <a:r>
              <a:rPr lang="en-US" sz="2400">
                <a:solidFill>
                  <a:schemeClr val="accent2"/>
                </a:solidFill>
                <a:latin typeface="Comic Sans MS" charset="0"/>
              </a:rPr>
              <a:t>Omega-3</a:t>
            </a:r>
            <a:r>
              <a:rPr lang="ja-JP" altLang="en-US" sz="2400">
                <a:solidFill>
                  <a:schemeClr val="accent2"/>
                </a:solidFill>
                <a:latin typeface="Comic Sans MS" charset="0"/>
              </a:rPr>
              <a:t>’</a:t>
            </a:r>
            <a:r>
              <a:rPr lang="en-US" sz="2400">
                <a:solidFill>
                  <a:schemeClr val="accent2"/>
                </a:solidFill>
                <a:latin typeface="Comic Sans MS" charset="0"/>
              </a:rPr>
              <a:t>s are a type of PUFA that can not be made by the body. These are a essential part of your diet and you should make sure you get enough.</a:t>
            </a:r>
          </a:p>
          <a:p>
            <a:pPr eaLnBrk="1" hangingPunct="1">
              <a:spcBef>
                <a:spcPct val="50000"/>
              </a:spcBef>
            </a:pPr>
            <a:endParaRPr lang="en-US" sz="2400">
              <a:latin typeface="Comic Sans MS" charset="0"/>
            </a:endParaRPr>
          </a:p>
        </p:txBody>
      </p:sp>
      <p:sp>
        <p:nvSpPr>
          <p:cNvPr id="12294" name="Text Box 9"/>
          <p:cNvSpPr txBox="1">
            <a:spLocks noChangeArrowheads="1"/>
          </p:cNvSpPr>
          <p:nvPr/>
        </p:nvSpPr>
        <p:spPr bwMode="auto">
          <a:xfrm>
            <a:off x="5105400" y="6019800"/>
            <a:ext cx="3810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pPr>
            <a:r>
              <a:rPr lang="en-US" sz="1000">
                <a:solidFill>
                  <a:schemeClr val="bg2"/>
                </a:solidFill>
              </a:rPr>
              <a:t>http://askgeorgie.com/wp-content/uploads/2011/05/omega-3-sources.jpg</a:t>
            </a:r>
          </a:p>
        </p:txBody>
      </p:sp>
      <p:sp>
        <p:nvSpPr>
          <p:cNvPr id="12295"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b="1">
                <a:solidFill>
                  <a:schemeClr val="hlink"/>
                </a:solidFill>
                <a:latin typeface="Comic Sans MS" charset="0"/>
              </a:rPr>
              <a:t>Saturated and Trans-fats</a:t>
            </a:r>
          </a:p>
        </p:txBody>
      </p:sp>
      <p:sp>
        <p:nvSpPr>
          <p:cNvPr id="13315" name="Rectangle 4"/>
          <p:cNvSpPr>
            <a:spLocks noChangeArrowheads="1"/>
          </p:cNvSpPr>
          <p:nvPr>
            <p:ph type="body" idx="1"/>
          </p:nvPr>
        </p:nvSpPr>
        <p:spPr>
          <a:xfrm>
            <a:off x="457200" y="1600200"/>
            <a:ext cx="6705600" cy="4525963"/>
          </a:xfrm>
          <a:noFill/>
        </p:spPr>
        <p:txBody>
          <a:bodyPr/>
          <a:lstStyle/>
          <a:p>
            <a:pPr marL="865188" indent="-522288" eaLnBrk="1" hangingPunct="1">
              <a:lnSpc>
                <a:spcPct val="80000"/>
              </a:lnSpc>
            </a:pPr>
            <a:r>
              <a:rPr lang="en-US" sz="2400">
                <a:solidFill>
                  <a:schemeClr val="accent2"/>
                </a:solidFill>
                <a:latin typeface="Comic Sans MS" charset="0"/>
              </a:rPr>
              <a:t>Saturated fats are not essential to our body. We do not need these fats because our body makes enough of it already. </a:t>
            </a:r>
          </a:p>
          <a:p>
            <a:pPr marL="865188" indent="-522288" eaLnBrk="1" hangingPunct="1">
              <a:lnSpc>
                <a:spcPct val="80000"/>
              </a:lnSpc>
            </a:pPr>
            <a:endParaRPr lang="en-US" sz="2400">
              <a:solidFill>
                <a:schemeClr val="accent2"/>
              </a:solidFill>
              <a:latin typeface="Comic Sans MS" charset="0"/>
            </a:endParaRPr>
          </a:p>
          <a:p>
            <a:pPr marL="865188" indent="-522288" eaLnBrk="1" hangingPunct="1">
              <a:lnSpc>
                <a:spcPct val="80000"/>
              </a:lnSpc>
            </a:pPr>
            <a:r>
              <a:rPr lang="en-US" sz="2400">
                <a:solidFill>
                  <a:schemeClr val="accent2"/>
                </a:solidFill>
                <a:latin typeface="Comic Sans MS" charset="0"/>
              </a:rPr>
              <a:t>Saturated and trans-fats from our diet are bad for our hearts and can add extra pounds to your weight.</a:t>
            </a:r>
          </a:p>
          <a:p>
            <a:pPr marL="865188" indent="-522288" eaLnBrk="1" hangingPunct="1">
              <a:lnSpc>
                <a:spcPct val="80000"/>
              </a:lnSpc>
            </a:pPr>
            <a:endParaRPr lang="en-US" sz="2400">
              <a:solidFill>
                <a:schemeClr val="accent2"/>
              </a:solidFill>
              <a:latin typeface="Comic Sans MS" charset="0"/>
            </a:endParaRPr>
          </a:p>
          <a:p>
            <a:pPr marL="865188" indent="-522288" eaLnBrk="1" hangingPunct="1">
              <a:lnSpc>
                <a:spcPct val="80000"/>
              </a:lnSpc>
            </a:pPr>
            <a:r>
              <a:rPr lang="en-US" sz="2400" b="1">
                <a:solidFill>
                  <a:schemeClr val="hlink"/>
                </a:solidFill>
                <a:latin typeface="Comic Sans MS" charset="0"/>
              </a:rPr>
              <a:t>Trans-fats</a:t>
            </a:r>
            <a:r>
              <a:rPr lang="en-US" sz="2400">
                <a:solidFill>
                  <a:schemeClr val="accent2"/>
                </a:solidFill>
                <a:latin typeface="Comic Sans MS" charset="0"/>
              </a:rPr>
              <a:t> are found in: baked goods such as doughnuts and cookies, margarine, fried foods, snack-foods, and other processed foods, </a:t>
            </a:r>
          </a:p>
        </p:txBody>
      </p:sp>
      <p:pic>
        <p:nvPicPr>
          <p:cNvPr id="1331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1828800"/>
            <a:ext cx="1390650"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1">
                <a:solidFill>
                  <a:schemeClr val="hlink"/>
                </a:solidFill>
                <a:latin typeface="Comic Sans MS" charset="0"/>
              </a:rPr>
              <a:t>Parts of a Burger</a:t>
            </a:r>
          </a:p>
        </p:txBody>
      </p:sp>
      <p:pic>
        <p:nvPicPr>
          <p:cNvPr id="14339" name="Picture 5" descr="MP900408868[1]"/>
          <p:cNvPicPr>
            <a:picLocks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4191000" y="1524000"/>
            <a:ext cx="4419600" cy="441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0" name="Text Box 6"/>
          <p:cNvSpPr txBox="1">
            <a:spLocks noChangeArrowheads="1"/>
          </p:cNvSpPr>
          <p:nvPr/>
        </p:nvSpPr>
        <p:spPr bwMode="auto">
          <a:xfrm>
            <a:off x="228600" y="2895600"/>
            <a:ext cx="33528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pPr>
            <a:r>
              <a:rPr lang="en-US" sz="2400">
                <a:solidFill>
                  <a:schemeClr val="hlink"/>
                </a:solidFill>
                <a:latin typeface="Comic Sans MS" charset="0"/>
              </a:rPr>
              <a:t>Which parts of this burger can you substitute to make it less fatty?</a:t>
            </a:r>
          </a:p>
        </p:txBody>
      </p:sp>
      <p:sp>
        <p:nvSpPr>
          <p:cNvPr id="14341"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a:solidFill>
                  <a:schemeClr val="hlink"/>
                </a:solidFill>
                <a:latin typeface="Comic Sans MS" charset="0"/>
              </a:rPr>
              <a:t>Why is fat important?</a:t>
            </a:r>
          </a:p>
        </p:txBody>
      </p:sp>
      <p:sp>
        <p:nvSpPr>
          <p:cNvPr id="15363" name="Rectangle 3"/>
          <p:cNvSpPr>
            <a:spLocks noGrp="1" noChangeArrowheads="1"/>
          </p:cNvSpPr>
          <p:nvPr>
            <p:ph type="body" idx="1"/>
          </p:nvPr>
        </p:nvSpPr>
        <p:spPr>
          <a:xfrm>
            <a:off x="457200" y="2209800"/>
            <a:ext cx="4572000" cy="4114800"/>
          </a:xfrm>
        </p:spPr>
        <p:txBody>
          <a:bodyPr/>
          <a:lstStyle/>
          <a:p>
            <a:pPr eaLnBrk="1" hangingPunct="1"/>
            <a:r>
              <a:rPr lang="en-US" sz="2400">
                <a:solidFill>
                  <a:schemeClr val="accent2"/>
                </a:solidFill>
                <a:latin typeface="Comic Sans MS" charset="0"/>
              </a:rPr>
              <a:t>Allows your body to grow and develop like it should. </a:t>
            </a:r>
          </a:p>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Provides fuel for the body</a:t>
            </a:r>
          </a:p>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Helps some vitamins be absorbed in your body</a:t>
            </a:r>
          </a:p>
        </p:txBody>
      </p:sp>
      <p:pic>
        <p:nvPicPr>
          <p:cNvPr id="15364" name="Picture 7" descr="omega-3-sour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828800"/>
            <a:ext cx="35814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b="1">
                <a:solidFill>
                  <a:schemeClr val="hlink"/>
                </a:solidFill>
                <a:latin typeface="Comic Sans MS" charset="0"/>
              </a:rPr>
              <a:t>Putting the Pieces Together</a:t>
            </a:r>
          </a:p>
        </p:txBody>
      </p:sp>
      <p:sp>
        <p:nvSpPr>
          <p:cNvPr id="16387" name="Rectangle 3"/>
          <p:cNvSpPr>
            <a:spLocks noGrp="1" noChangeArrowheads="1"/>
          </p:cNvSpPr>
          <p:nvPr>
            <p:ph type="body" idx="1"/>
          </p:nvPr>
        </p:nvSpPr>
        <p:spPr>
          <a:xfrm>
            <a:off x="457200" y="1600200"/>
            <a:ext cx="8229600" cy="1143000"/>
          </a:xfrm>
        </p:spPr>
        <p:txBody>
          <a:bodyPr/>
          <a:lstStyle/>
          <a:p>
            <a:pPr algn="ctr" eaLnBrk="1" hangingPunct="1">
              <a:buFontTx/>
              <a:buNone/>
            </a:pPr>
            <a:r>
              <a:rPr lang="en-US" sz="2400" b="1">
                <a:solidFill>
                  <a:schemeClr val="accent2"/>
                </a:solidFill>
                <a:latin typeface="Comic Sans MS" charset="0"/>
              </a:rPr>
              <a:t>Try these fun, healthy-fat recipes at home with your parents!</a:t>
            </a:r>
          </a:p>
        </p:txBody>
      </p:sp>
      <p:sp>
        <p:nvSpPr>
          <p:cNvPr id="16388" name="Rectangle 5"/>
          <p:cNvSpPr>
            <a:spLocks noChangeArrowheads="1"/>
          </p:cNvSpPr>
          <p:nvPr/>
        </p:nvSpPr>
        <p:spPr bwMode="auto">
          <a:xfrm>
            <a:off x="457200" y="2819400"/>
            <a:ext cx="4114800" cy="3429000"/>
          </a:xfrm>
          <a:prstGeom prst="rect">
            <a:avLst/>
          </a:prstGeom>
          <a:noFill/>
          <a:ln w="38100">
            <a:solidFill>
              <a:srgbClr val="339966"/>
            </a:solidFill>
            <a:prstDash val="sys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389" name="Text Box 6"/>
          <p:cNvSpPr txBox="1">
            <a:spLocks noChangeArrowheads="1"/>
          </p:cNvSpPr>
          <p:nvPr/>
        </p:nvSpPr>
        <p:spPr bwMode="auto">
          <a:xfrm>
            <a:off x="4953000" y="2819400"/>
            <a:ext cx="3962400" cy="3505200"/>
          </a:xfrm>
          <a:prstGeom prst="rect">
            <a:avLst/>
          </a:prstGeom>
          <a:solidFill>
            <a:srgbClr val="FFFFFF"/>
          </a:solidFill>
          <a:ln w="38100">
            <a:solidFill>
              <a:srgbClr val="339966"/>
            </a:solidFill>
            <a:prstDash val="sysDot"/>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latin typeface="Comic Sans MS" charset="0"/>
              </a:rPr>
              <a:t> </a:t>
            </a:r>
            <a:r>
              <a:rPr lang="en-US" b="1">
                <a:latin typeface="Comic Sans MS" charset="0"/>
              </a:rPr>
              <a:t>Sea of Apples Sandwich</a:t>
            </a:r>
          </a:p>
          <a:p>
            <a:pPr eaLnBrk="1" hangingPunct="1"/>
            <a:r>
              <a:rPr lang="en-US">
                <a:latin typeface="Comic Sans MS" charset="0"/>
              </a:rPr>
              <a:t> </a:t>
            </a:r>
            <a:r>
              <a:rPr lang="en-US" i="1">
                <a:latin typeface="Comic Sans MS" charset="0"/>
              </a:rPr>
              <a:t>makes 3 servings</a:t>
            </a:r>
          </a:p>
          <a:p>
            <a:pPr eaLnBrk="1" hangingPunct="1"/>
            <a:endParaRPr lang="en-US">
              <a:latin typeface="Comic Sans MS" charset="0"/>
            </a:endParaRPr>
          </a:p>
          <a:p>
            <a:pPr eaLnBrk="1" hangingPunct="1"/>
            <a:r>
              <a:rPr lang="en-US" sz="1500">
                <a:latin typeface="Comic Sans MS" charset="0"/>
              </a:rPr>
              <a:t> 6 oz can tuna, packed in water</a:t>
            </a:r>
          </a:p>
          <a:p>
            <a:pPr eaLnBrk="1" hangingPunct="1"/>
            <a:r>
              <a:rPr lang="en-US" sz="1500">
                <a:latin typeface="Comic Sans MS" charset="0"/>
              </a:rPr>
              <a:t> 1 apple, diced</a:t>
            </a:r>
          </a:p>
          <a:p>
            <a:pPr eaLnBrk="1" hangingPunct="1"/>
            <a:r>
              <a:rPr lang="en-US" sz="1500">
                <a:latin typeface="Comic Sans MS" charset="0"/>
              </a:rPr>
              <a:t> 1 stalk celery, diced</a:t>
            </a:r>
          </a:p>
          <a:p>
            <a:pPr eaLnBrk="1" hangingPunct="1"/>
            <a:r>
              <a:rPr lang="en-US" sz="1500">
                <a:latin typeface="Comic Sans MS" charset="0"/>
              </a:rPr>
              <a:t> 1 tablespoon canola oil mayonnaise</a:t>
            </a:r>
          </a:p>
          <a:p>
            <a:pPr eaLnBrk="1" hangingPunct="1"/>
            <a:r>
              <a:rPr lang="en-US" sz="1500">
                <a:latin typeface="Comic Sans MS" charset="0"/>
              </a:rPr>
              <a:t> 6 slices whole wheat bread </a:t>
            </a:r>
          </a:p>
          <a:p>
            <a:pPr eaLnBrk="1" hangingPunct="1"/>
            <a:endParaRPr lang="en-US" sz="1500">
              <a:latin typeface="Comic Sans MS" charset="0"/>
            </a:endParaRPr>
          </a:p>
          <a:p>
            <a:pPr eaLnBrk="1" hangingPunct="1"/>
            <a:r>
              <a:rPr lang="en-US" sz="1500">
                <a:latin typeface="Comic Sans MS" charset="0"/>
              </a:rPr>
              <a:t> Combine tuna, apple, celery and</a:t>
            </a:r>
          </a:p>
          <a:p>
            <a:pPr eaLnBrk="1" hangingPunct="1"/>
            <a:r>
              <a:rPr lang="en-US" sz="1500">
                <a:latin typeface="Comic Sans MS" charset="0"/>
              </a:rPr>
              <a:t> mayonnaise in small bowl. Mix well.</a:t>
            </a:r>
          </a:p>
          <a:p>
            <a:pPr eaLnBrk="1" hangingPunct="1"/>
            <a:r>
              <a:rPr lang="en-US" sz="1500">
                <a:latin typeface="Comic Sans MS" charset="0"/>
              </a:rPr>
              <a:t> Spread mixture on bread. </a:t>
            </a:r>
          </a:p>
          <a:p>
            <a:pPr eaLnBrk="1" hangingPunct="1"/>
            <a:endParaRPr lang="en-US" sz="1500">
              <a:latin typeface="Comic Sans MS" charset="0"/>
            </a:endParaRPr>
          </a:p>
        </p:txBody>
      </p:sp>
      <p:pic>
        <p:nvPicPr>
          <p:cNvPr id="1639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752">
            <a:off x="7848600" y="3124200"/>
            <a:ext cx="885825"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Text Box 13"/>
          <p:cNvSpPr txBox="1">
            <a:spLocks noChangeArrowheads="1"/>
          </p:cNvSpPr>
          <p:nvPr/>
        </p:nvSpPr>
        <p:spPr bwMode="auto">
          <a:xfrm>
            <a:off x="533400" y="2895600"/>
            <a:ext cx="3733800" cy="294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b="1">
                <a:latin typeface="Comic Sans MS" charset="0"/>
              </a:rPr>
              <a:t>Green Monster Goodness</a:t>
            </a:r>
            <a:endParaRPr lang="en-US" i="1">
              <a:latin typeface="Comic Sans MS" charset="0"/>
            </a:endParaRPr>
          </a:p>
          <a:p>
            <a:pPr eaLnBrk="1" hangingPunct="1"/>
            <a:r>
              <a:rPr lang="en-US" i="1">
                <a:latin typeface="Comic Sans MS" charset="0"/>
              </a:rPr>
              <a:t>makes 6 servings </a:t>
            </a:r>
            <a:endParaRPr lang="en-US">
              <a:latin typeface="Comic Sans MS" charset="0"/>
            </a:endParaRPr>
          </a:p>
          <a:p>
            <a:pPr eaLnBrk="1" hangingPunct="1"/>
            <a:r>
              <a:rPr lang="en-US" sz="1400">
                <a:latin typeface="Comic Sans MS" charset="0"/>
              </a:rPr>
              <a:t/>
            </a:r>
            <a:br>
              <a:rPr lang="en-US" sz="1400">
                <a:latin typeface="Comic Sans MS" charset="0"/>
              </a:rPr>
            </a:br>
            <a:r>
              <a:rPr lang="en-US" sz="1500">
                <a:latin typeface="Comic Sans MS" charset="0"/>
              </a:rPr>
              <a:t>2 large ripe avocados</a:t>
            </a:r>
          </a:p>
          <a:p>
            <a:pPr eaLnBrk="1" hangingPunct="1"/>
            <a:r>
              <a:rPr lang="en-US" sz="1500">
                <a:latin typeface="Comic Sans MS" charset="0"/>
              </a:rPr>
              <a:t>7 oz tub of hummus</a:t>
            </a:r>
          </a:p>
          <a:p>
            <a:pPr eaLnBrk="1" hangingPunct="1"/>
            <a:r>
              <a:rPr lang="en-US" sz="1500">
                <a:latin typeface="Comic Sans MS" charset="0"/>
              </a:rPr>
              <a:t>Pinch of salt</a:t>
            </a:r>
          </a:p>
          <a:p>
            <a:pPr eaLnBrk="1" hangingPunct="1"/>
            <a:r>
              <a:rPr lang="en-US" sz="1500">
                <a:latin typeface="Comic Sans MS" charset="0"/>
              </a:rPr>
              <a:t>Squeeze of lemon juice</a:t>
            </a:r>
          </a:p>
          <a:p>
            <a:pPr eaLnBrk="1" hangingPunct="1"/>
            <a:endParaRPr lang="en-US" sz="1500">
              <a:latin typeface="Comic Sans MS" charset="0"/>
            </a:endParaRPr>
          </a:p>
          <a:p>
            <a:pPr eaLnBrk="1" hangingPunct="1"/>
            <a:r>
              <a:rPr lang="en-US" sz="1500">
                <a:latin typeface="Comic Sans MS" charset="0"/>
              </a:rPr>
              <a:t>Blend avocados with hummus. Add pinch</a:t>
            </a:r>
          </a:p>
          <a:p>
            <a:pPr eaLnBrk="1" hangingPunct="1"/>
            <a:r>
              <a:rPr lang="en-US" sz="1500">
                <a:latin typeface="Comic Sans MS" charset="0"/>
              </a:rPr>
              <a:t>of salt and squeeze of lemon. Serve with whole grain pita chips, celery or carrot sticks. </a:t>
            </a:r>
          </a:p>
        </p:txBody>
      </p:sp>
      <p:pic>
        <p:nvPicPr>
          <p:cNvPr id="16392"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3352800"/>
            <a:ext cx="9144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3"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b="1">
                <a:solidFill>
                  <a:schemeClr val="hlink"/>
                </a:solidFill>
                <a:latin typeface="Comic Sans MS" charset="0"/>
              </a:rPr>
              <a:t>Today we will…</a:t>
            </a:r>
          </a:p>
        </p:txBody>
      </p:sp>
      <p:pic>
        <p:nvPicPr>
          <p:cNvPr id="3075" name="Picture 5"/>
          <p:cNvPicPr>
            <a:picLocks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457200" y="4191000"/>
            <a:ext cx="8229600" cy="1377950"/>
          </a:xfrm>
          <a:noFill/>
        </p:spPr>
      </p:pic>
      <p:sp>
        <p:nvSpPr>
          <p:cNvPr id="3076" name="Text Box 6"/>
          <p:cNvSpPr txBox="1">
            <a:spLocks noChangeArrowheads="1"/>
          </p:cNvSpPr>
          <p:nvPr/>
        </p:nvSpPr>
        <p:spPr bwMode="auto">
          <a:xfrm>
            <a:off x="1447800" y="2133600"/>
            <a:ext cx="64008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2400">
                <a:solidFill>
                  <a:schemeClr val="accent2"/>
                </a:solidFill>
                <a:latin typeface="Comic Sans MS" charset="0"/>
              </a:rPr>
              <a:t>Discuss the importance of getting a small amount of healthy fat in your diet, and how to avoid foods high in saturated and trans-fats. </a:t>
            </a:r>
          </a:p>
        </p:txBody>
      </p:sp>
      <p:sp>
        <p:nvSpPr>
          <p:cNvPr id="3077"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b="1">
                <a:solidFill>
                  <a:schemeClr val="hlink"/>
                </a:solidFill>
                <a:latin typeface="Comic Sans MS" charset="0"/>
              </a:rPr>
              <a:t>Goals</a:t>
            </a:r>
          </a:p>
        </p:txBody>
      </p:sp>
      <p:sp>
        <p:nvSpPr>
          <p:cNvPr id="4099" name="Rectangle 6"/>
          <p:cNvSpPr>
            <a:spLocks noGrp="1" noChangeArrowheads="1"/>
          </p:cNvSpPr>
          <p:nvPr>
            <p:ph type="body" idx="1"/>
          </p:nvPr>
        </p:nvSpPr>
        <p:spPr>
          <a:xfrm>
            <a:off x="457200" y="1600200"/>
            <a:ext cx="5181600" cy="4572000"/>
          </a:xfrm>
        </p:spPr>
        <p:txBody>
          <a:bodyPr/>
          <a:lstStyle/>
          <a:p>
            <a:pPr marL="609600" indent="-609600" eaLnBrk="1" hangingPunct="1">
              <a:lnSpc>
                <a:spcPct val="80000"/>
              </a:lnSpc>
              <a:buFontTx/>
              <a:buAutoNum type="arabicPeriod"/>
            </a:pPr>
            <a:r>
              <a:rPr lang="en-US" sz="2400">
                <a:solidFill>
                  <a:schemeClr val="accent2"/>
                </a:solidFill>
                <a:latin typeface="Comic Sans MS" charset="0"/>
              </a:rPr>
              <a:t>Understand the importance of dietary fats in the diet.</a:t>
            </a:r>
          </a:p>
          <a:p>
            <a:pPr marL="609600" indent="-609600" eaLnBrk="1" hangingPunct="1">
              <a:lnSpc>
                <a:spcPct val="80000"/>
              </a:lnSpc>
              <a:buFontTx/>
              <a:buAutoNum type="arabicPeriod"/>
            </a:pPr>
            <a:endParaRPr lang="en-US" sz="2400">
              <a:solidFill>
                <a:schemeClr val="accent2"/>
              </a:solidFill>
              <a:latin typeface="Comic Sans MS" charset="0"/>
            </a:endParaRPr>
          </a:p>
          <a:p>
            <a:pPr marL="609600" indent="-609600" eaLnBrk="1" hangingPunct="1">
              <a:lnSpc>
                <a:spcPct val="80000"/>
              </a:lnSpc>
              <a:buFontTx/>
              <a:buAutoNum type="arabicPeriod"/>
            </a:pPr>
            <a:r>
              <a:rPr lang="en-US" sz="2400">
                <a:solidFill>
                  <a:schemeClr val="accent2"/>
                </a:solidFill>
                <a:latin typeface="Comic Sans MS" charset="0"/>
              </a:rPr>
              <a:t>Be able to recognize healthy and unhealthy fats in the diet.</a:t>
            </a:r>
          </a:p>
          <a:p>
            <a:pPr marL="609600" indent="-609600" eaLnBrk="1" hangingPunct="1">
              <a:lnSpc>
                <a:spcPct val="80000"/>
              </a:lnSpc>
              <a:buFontTx/>
              <a:buAutoNum type="arabicPeriod"/>
            </a:pPr>
            <a:endParaRPr lang="en-US" sz="2400">
              <a:solidFill>
                <a:schemeClr val="accent2"/>
              </a:solidFill>
              <a:latin typeface="Comic Sans MS" charset="0"/>
            </a:endParaRPr>
          </a:p>
          <a:p>
            <a:pPr marL="609600" indent="-609600" eaLnBrk="1" hangingPunct="1">
              <a:lnSpc>
                <a:spcPct val="80000"/>
              </a:lnSpc>
              <a:buFontTx/>
              <a:buAutoNum type="arabicPeriod"/>
            </a:pPr>
            <a:r>
              <a:rPr lang="en-US" sz="2400">
                <a:solidFill>
                  <a:schemeClr val="accent2"/>
                </a:solidFill>
                <a:latin typeface="Comic Sans MS" charset="0"/>
              </a:rPr>
              <a:t>Be able to list foods that are good sources of healthy fats.</a:t>
            </a:r>
          </a:p>
          <a:p>
            <a:pPr marL="609600" indent="-609600" eaLnBrk="1" hangingPunct="1">
              <a:lnSpc>
                <a:spcPct val="80000"/>
              </a:lnSpc>
              <a:buFontTx/>
              <a:buAutoNum type="arabicPeriod"/>
            </a:pPr>
            <a:endParaRPr lang="en-US" sz="2400">
              <a:solidFill>
                <a:schemeClr val="accent2"/>
              </a:solidFill>
              <a:latin typeface="Comic Sans MS" charset="0"/>
            </a:endParaRPr>
          </a:p>
          <a:p>
            <a:pPr marL="609600" indent="-609600" eaLnBrk="1" hangingPunct="1">
              <a:lnSpc>
                <a:spcPct val="80000"/>
              </a:lnSpc>
              <a:buFontTx/>
              <a:buAutoNum type="arabicPeriod"/>
            </a:pPr>
            <a:r>
              <a:rPr lang="en-US" sz="2400">
                <a:solidFill>
                  <a:schemeClr val="accent2"/>
                </a:solidFill>
                <a:latin typeface="Comic Sans MS" charset="0"/>
              </a:rPr>
              <a:t>Learn which foods contain unhealthy fats such as saturated and trans-fats.</a:t>
            </a:r>
          </a:p>
        </p:txBody>
      </p:sp>
      <p:pic>
        <p:nvPicPr>
          <p:cNvPr id="410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981200"/>
            <a:ext cx="3276600" cy="3167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101"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ChangeArrowheads="1"/>
          </p:cNvSpPr>
          <p:nvPr>
            <p:ph type="title"/>
          </p:nvPr>
        </p:nvSpPr>
        <p:spPr>
          <a:xfrm>
            <a:off x="381000" y="2286000"/>
            <a:ext cx="8382000" cy="1371600"/>
          </a:xfrm>
          <a:noFill/>
        </p:spPr>
        <p:txBody>
          <a:bodyPr/>
          <a:lstStyle/>
          <a:p>
            <a:pPr eaLnBrk="1" hangingPunct="1"/>
            <a:r>
              <a:rPr lang="en-US" b="1">
                <a:solidFill>
                  <a:schemeClr val="hlink"/>
                </a:solidFill>
                <a:latin typeface="Comic Sans MS" charset="0"/>
              </a:rPr>
              <a:t>Are all fats considered </a:t>
            </a:r>
            <a:r>
              <a:rPr lang="ja-JP" altLang="en-US" b="1">
                <a:solidFill>
                  <a:schemeClr val="hlink"/>
                </a:solidFill>
                <a:latin typeface="Comic Sans MS" charset="0"/>
              </a:rPr>
              <a:t>“</a:t>
            </a:r>
            <a:r>
              <a:rPr lang="en-US" b="1">
                <a:solidFill>
                  <a:schemeClr val="hlink"/>
                </a:solidFill>
                <a:latin typeface="Comic Sans MS" charset="0"/>
              </a:rPr>
              <a:t>bad</a:t>
            </a:r>
            <a:r>
              <a:rPr lang="ja-JP" altLang="en-US" b="1">
                <a:solidFill>
                  <a:schemeClr val="hlink"/>
                </a:solidFill>
                <a:latin typeface="Comic Sans MS" charset="0"/>
              </a:rPr>
              <a:t>”</a:t>
            </a:r>
            <a:r>
              <a:rPr lang="en-US" b="1">
                <a:solidFill>
                  <a:schemeClr val="hlink"/>
                </a:solidFill>
                <a:latin typeface="Comic Sans MS" charset="0"/>
              </a:rPr>
              <a:t>?</a:t>
            </a:r>
          </a:p>
        </p:txBody>
      </p:sp>
      <p:sp>
        <p:nvSpPr>
          <p:cNvPr id="5123" name="WordArt 4"/>
          <p:cNvSpPr>
            <a:spLocks noChangeArrowheads="1" noChangeShapeType="1" noTextEdit="1"/>
          </p:cNvSpPr>
          <p:nvPr/>
        </p:nvSpPr>
        <p:spPr bwMode="auto">
          <a:xfrm rot="-894424">
            <a:off x="1524000" y="1371600"/>
            <a:ext cx="361950" cy="962025"/>
          </a:xfrm>
          <a:prstGeom prst="rect">
            <a:avLst/>
          </a:prstGeom>
        </p:spPr>
        <p:txBody>
          <a:bodyPr spcFirstLastPara="1" wrap="none" fromWordArt="1">
            <a:prstTxWarp prst="textArchUp">
              <a:avLst>
                <a:gd name="adj" fmla="val 10800005"/>
              </a:avLst>
            </a:prstTxWarp>
          </a:bodyPr>
          <a:lstStyle/>
          <a:p>
            <a:pPr algn="ctr"/>
            <a:r>
              <a:rPr lang="en-US" sz="5400" kern="10">
                <a:ln w="9525">
                  <a:solidFill>
                    <a:srgbClr val="000000"/>
                  </a:solidFill>
                  <a:round/>
                  <a:headEnd/>
                  <a:tailEnd/>
                </a:ln>
                <a:solidFill>
                  <a:schemeClr val="accent2"/>
                </a:solidFill>
                <a:latin typeface="Comic Sans MS"/>
                <a:ea typeface="Comic Sans MS"/>
                <a:cs typeface="Comic Sans MS"/>
              </a:rPr>
              <a:t>?</a:t>
            </a:r>
          </a:p>
        </p:txBody>
      </p:sp>
      <p:sp>
        <p:nvSpPr>
          <p:cNvPr id="5124" name="WordArt 9"/>
          <p:cNvSpPr>
            <a:spLocks noChangeArrowheads="1" noChangeShapeType="1" noTextEdit="1"/>
          </p:cNvSpPr>
          <p:nvPr/>
        </p:nvSpPr>
        <p:spPr bwMode="auto">
          <a:xfrm>
            <a:off x="762000" y="2133600"/>
            <a:ext cx="152400" cy="428625"/>
          </a:xfrm>
          <a:prstGeom prst="rect">
            <a:avLst/>
          </a:prstGeom>
        </p:spPr>
        <p:txBody>
          <a:bodyPr spcFirstLastPara="1" wrap="none" fromWordArt="1">
            <a:prstTxWarp prst="textArchUp">
              <a:avLst>
                <a:gd name="adj" fmla="val 10800003"/>
              </a:avLst>
            </a:prstTxWarp>
          </a:bodyPr>
          <a:lstStyle/>
          <a:p>
            <a:pPr algn="ctr"/>
            <a:r>
              <a:rPr lang="en-US" sz="2400" kern="10">
                <a:ln w="9525">
                  <a:solidFill>
                    <a:srgbClr val="000000"/>
                  </a:solidFill>
                  <a:round/>
                  <a:headEnd/>
                  <a:tailEnd/>
                </a:ln>
                <a:solidFill>
                  <a:schemeClr val="accent2"/>
                </a:solidFill>
                <a:latin typeface="Comic Sans MS"/>
                <a:ea typeface="Comic Sans MS"/>
                <a:cs typeface="Comic Sans MS"/>
              </a:rPr>
              <a:t>?</a:t>
            </a:r>
          </a:p>
        </p:txBody>
      </p:sp>
      <p:sp>
        <p:nvSpPr>
          <p:cNvPr id="5125" name="WordArt 8"/>
          <p:cNvSpPr>
            <a:spLocks noChangeArrowheads="1" noChangeShapeType="1" noTextEdit="1"/>
          </p:cNvSpPr>
          <p:nvPr/>
        </p:nvSpPr>
        <p:spPr bwMode="auto">
          <a:xfrm>
            <a:off x="2209800" y="990600"/>
            <a:ext cx="228600" cy="200025"/>
          </a:xfrm>
          <a:prstGeom prst="rect">
            <a:avLst/>
          </a:prstGeom>
        </p:spPr>
        <p:txBody>
          <a:bodyPr spcFirstLastPara="1" wrap="none" fromWordArt="1">
            <a:prstTxWarp prst="textArchUp">
              <a:avLst>
                <a:gd name="adj" fmla="val 10800004"/>
              </a:avLst>
            </a:prstTxWarp>
          </a:bodyPr>
          <a:lstStyle/>
          <a:p>
            <a:pPr algn="ctr"/>
            <a:r>
              <a:rPr lang="en-US" sz="2400" kern="10">
                <a:ln w="9525">
                  <a:solidFill>
                    <a:srgbClr val="000000"/>
                  </a:solidFill>
                  <a:round/>
                  <a:headEnd/>
                  <a:tailEnd/>
                </a:ln>
                <a:solidFill>
                  <a:schemeClr val="accent2"/>
                </a:solidFill>
                <a:latin typeface="Comic Sans MS"/>
                <a:ea typeface="Comic Sans MS"/>
                <a:cs typeface="Comic Sans MS"/>
              </a:rPr>
              <a:t>?</a:t>
            </a:r>
          </a:p>
        </p:txBody>
      </p:sp>
      <p:sp>
        <p:nvSpPr>
          <p:cNvPr id="5126" name="WordArt 5"/>
          <p:cNvSpPr>
            <a:spLocks noChangeArrowheads="1" noChangeShapeType="1" noTextEdit="1"/>
          </p:cNvSpPr>
          <p:nvPr/>
        </p:nvSpPr>
        <p:spPr bwMode="auto">
          <a:xfrm rot="2014155">
            <a:off x="7239000" y="1371600"/>
            <a:ext cx="361950" cy="962025"/>
          </a:xfrm>
          <a:prstGeom prst="rect">
            <a:avLst/>
          </a:prstGeom>
        </p:spPr>
        <p:txBody>
          <a:bodyPr spcFirstLastPara="1" wrap="none" fromWordArt="1">
            <a:prstTxWarp prst="textArchUp">
              <a:avLst>
                <a:gd name="adj" fmla="val 10800005"/>
              </a:avLst>
            </a:prstTxWarp>
          </a:bodyPr>
          <a:lstStyle/>
          <a:p>
            <a:pPr algn="ctr"/>
            <a:r>
              <a:rPr lang="en-US" sz="5400" kern="10">
                <a:ln w="9525">
                  <a:solidFill>
                    <a:srgbClr val="000000"/>
                  </a:solidFill>
                  <a:round/>
                  <a:headEnd/>
                  <a:tailEnd/>
                </a:ln>
                <a:solidFill>
                  <a:schemeClr val="accent2"/>
                </a:solidFill>
                <a:latin typeface="Comic Sans MS"/>
                <a:ea typeface="Comic Sans MS"/>
                <a:cs typeface="Comic Sans MS"/>
              </a:rPr>
              <a:t>?</a:t>
            </a:r>
          </a:p>
        </p:txBody>
      </p:sp>
      <p:sp>
        <p:nvSpPr>
          <p:cNvPr id="5127" name="WordArt 10"/>
          <p:cNvSpPr>
            <a:spLocks noChangeArrowheads="1" noChangeShapeType="1" noTextEdit="1"/>
          </p:cNvSpPr>
          <p:nvPr/>
        </p:nvSpPr>
        <p:spPr bwMode="auto">
          <a:xfrm rot="3524176">
            <a:off x="8128794" y="1929606"/>
            <a:ext cx="457200" cy="103188"/>
          </a:xfrm>
          <a:prstGeom prst="rect">
            <a:avLst/>
          </a:prstGeom>
        </p:spPr>
        <p:txBody>
          <a:bodyPr spcFirstLastPara="1" wrap="none" fromWordArt="1">
            <a:prstTxWarp prst="textArchUp">
              <a:avLst>
                <a:gd name="adj" fmla="val 10800004"/>
              </a:avLst>
            </a:prstTxWarp>
          </a:bodyPr>
          <a:lstStyle/>
          <a:p>
            <a:pPr algn="ctr"/>
            <a:r>
              <a:rPr lang="en-US" sz="2400" kern="10">
                <a:ln w="9525">
                  <a:solidFill>
                    <a:srgbClr val="000000"/>
                  </a:solidFill>
                  <a:round/>
                  <a:headEnd/>
                  <a:tailEnd/>
                </a:ln>
                <a:solidFill>
                  <a:schemeClr val="accent2"/>
                </a:solidFill>
                <a:latin typeface="Comic Sans MS"/>
                <a:ea typeface="Comic Sans MS"/>
                <a:cs typeface="Comic Sans MS"/>
              </a:rPr>
              <a:t>?</a:t>
            </a:r>
          </a:p>
        </p:txBody>
      </p:sp>
      <p:sp>
        <p:nvSpPr>
          <p:cNvPr id="5128" name="WordArt 12"/>
          <p:cNvSpPr>
            <a:spLocks noChangeArrowheads="1" noChangeShapeType="1" noTextEdit="1"/>
          </p:cNvSpPr>
          <p:nvPr/>
        </p:nvSpPr>
        <p:spPr bwMode="auto">
          <a:xfrm rot="-3187806">
            <a:off x="6653213" y="2109787"/>
            <a:ext cx="381000" cy="123825"/>
          </a:xfrm>
          <a:prstGeom prst="rect">
            <a:avLst/>
          </a:prstGeom>
        </p:spPr>
        <p:txBody>
          <a:bodyPr spcFirstLastPara="1" wrap="none" fromWordArt="1">
            <a:prstTxWarp prst="textArchUp">
              <a:avLst>
                <a:gd name="adj" fmla="val 10800004"/>
              </a:avLst>
            </a:prstTxWarp>
          </a:bodyPr>
          <a:lstStyle/>
          <a:p>
            <a:pPr algn="ctr"/>
            <a:r>
              <a:rPr lang="en-US" sz="2400" kern="10">
                <a:ln w="9525">
                  <a:solidFill>
                    <a:srgbClr val="000000"/>
                  </a:solidFill>
                  <a:round/>
                  <a:headEnd/>
                  <a:tailEnd/>
                </a:ln>
                <a:solidFill>
                  <a:schemeClr val="accent2"/>
                </a:solidFill>
                <a:latin typeface="Comic Sans MS"/>
                <a:ea typeface="Comic Sans MS"/>
                <a:cs typeface="Comic Sans MS"/>
              </a:rPr>
              <a:t>?</a:t>
            </a:r>
          </a:p>
        </p:txBody>
      </p:sp>
      <p:sp>
        <p:nvSpPr>
          <p:cNvPr id="5129" name="WordArt 7"/>
          <p:cNvSpPr>
            <a:spLocks noChangeArrowheads="1" noChangeShapeType="1" noTextEdit="1"/>
          </p:cNvSpPr>
          <p:nvPr/>
        </p:nvSpPr>
        <p:spPr bwMode="auto">
          <a:xfrm rot="-598549">
            <a:off x="1371600" y="5257800"/>
            <a:ext cx="361950" cy="962025"/>
          </a:xfrm>
          <a:prstGeom prst="rect">
            <a:avLst/>
          </a:prstGeom>
        </p:spPr>
        <p:txBody>
          <a:bodyPr spcFirstLastPara="1" wrap="none" fromWordArt="1">
            <a:prstTxWarp prst="textArchUp">
              <a:avLst>
                <a:gd name="adj" fmla="val 10800005"/>
              </a:avLst>
            </a:prstTxWarp>
          </a:bodyPr>
          <a:lstStyle/>
          <a:p>
            <a:pPr algn="ctr"/>
            <a:r>
              <a:rPr lang="en-US" sz="5400" kern="10">
                <a:ln w="9525">
                  <a:solidFill>
                    <a:srgbClr val="000000"/>
                  </a:solidFill>
                  <a:round/>
                  <a:headEnd/>
                  <a:tailEnd/>
                </a:ln>
                <a:solidFill>
                  <a:schemeClr val="accent2"/>
                </a:solidFill>
                <a:latin typeface="Comic Sans MS"/>
                <a:ea typeface="Comic Sans MS"/>
                <a:cs typeface="Comic Sans MS"/>
              </a:rPr>
              <a:t>?</a:t>
            </a:r>
          </a:p>
        </p:txBody>
      </p:sp>
      <p:sp>
        <p:nvSpPr>
          <p:cNvPr id="5130" name="WordArt 14"/>
          <p:cNvSpPr>
            <a:spLocks noChangeArrowheads="1" noChangeShapeType="1" noTextEdit="1"/>
          </p:cNvSpPr>
          <p:nvPr/>
        </p:nvSpPr>
        <p:spPr bwMode="auto">
          <a:xfrm>
            <a:off x="2133600" y="4343400"/>
            <a:ext cx="533400" cy="276225"/>
          </a:xfrm>
          <a:prstGeom prst="rect">
            <a:avLst/>
          </a:prstGeom>
        </p:spPr>
        <p:txBody>
          <a:bodyPr spcFirstLastPara="1" wrap="none" fromWordArt="1">
            <a:prstTxWarp prst="textArchUp">
              <a:avLst>
                <a:gd name="adj" fmla="val 10800004"/>
              </a:avLst>
            </a:prstTxWarp>
          </a:bodyPr>
          <a:lstStyle/>
          <a:p>
            <a:pPr algn="ctr"/>
            <a:r>
              <a:rPr lang="en-US" sz="2400" kern="10">
                <a:ln w="9525">
                  <a:solidFill>
                    <a:srgbClr val="000000"/>
                  </a:solidFill>
                  <a:round/>
                  <a:headEnd/>
                  <a:tailEnd/>
                </a:ln>
                <a:solidFill>
                  <a:schemeClr val="accent2"/>
                </a:solidFill>
                <a:latin typeface="Comic Sans MS"/>
                <a:ea typeface="Comic Sans MS"/>
                <a:cs typeface="Comic Sans MS"/>
              </a:rPr>
              <a:t>?</a:t>
            </a:r>
          </a:p>
        </p:txBody>
      </p:sp>
      <p:sp>
        <p:nvSpPr>
          <p:cNvPr id="5131" name="WordArt 13"/>
          <p:cNvSpPr>
            <a:spLocks noChangeArrowheads="1" noChangeShapeType="1" noTextEdit="1"/>
          </p:cNvSpPr>
          <p:nvPr/>
        </p:nvSpPr>
        <p:spPr bwMode="auto">
          <a:xfrm>
            <a:off x="2743200" y="5486400"/>
            <a:ext cx="228600" cy="200025"/>
          </a:xfrm>
          <a:prstGeom prst="rect">
            <a:avLst/>
          </a:prstGeom>
        </p:spPr>
        <p:txBody>
          <a:bodyPr spcFirstLastPara="1" wrap="none" fromWordArt="1">
            <a:prstTxWarp prst="textArchUp">
              <a:avLst>
                <a:gd name="adj" fmla="val 10800004"/>
              </a:avLst>
            </a:prstTxWarp>
          </a:bodyPr>
          <a:lstStyle/>
          <a:p>
            <a:pPr algn="ctr"/>
            <a:r>
              <a:rPr lang="en-US" sz="2400" kern="10">
                <a:ln w="9525">
                  <a:solidFill>
                    <a:srgbClr val="000000"/>
                  </a:solidFill>
                  <a:round/>
                  <a:headEnd/>
                  <a:tailEnd/>
                </a:ln>
                <a:solidFill>
                  <a:schemeClr val="accent2"/>
                </a:solidFill>
                <a:latin typeface="Comic Sans MS"/>
                <a:ea typeface="Comic Sans MS"/>
                <a:cs typeface="Comic Sans MS"/>
              </a:rPr>
              <a:t>?</a:t>
            </a:r>
          </a:p>
        </p:txBody>
      </p:sp>
      <p:sp>
        <p:nvSpPr>
          <p:cNvPr id="5132" name="WordArt 15"/>
          <p:cNvSpPr>
            <a:spLocks noChangeArrowheads="1" noChangeShapeType="1" noTextEdit="1"/>
          </p:cNvSpPr>
          <p:nvPr/>
        </p:nvSpPr>
        <p:spPr bwMode="auto">
          <a:xfrm rot="-1945264">
            <a:off x="5943600" y="5105400"/>
            <a:ext cx="533400" cy="276225"/>
          </a:xfrm>
          <a:prstGeom prst="rect">
            <a:avLst/>
          </a:prstGeom>
        </p:spPr>
        <p:txBody>
          <a:bodyPr spcFirstLastPara="1" wrap="none" fromWordArt="1">
            <a:prstTxWarp prst="textArchUp">
              <a:avLst>
                <a:gd name="adj" fmla="val 10800004"/>
              </a:avLst>
            </a:prstTxWarp>
          </a:bodyPr>
          <a:lstStyle/>
          <a:p>
            <a:pPr algn="ctr"/>
            <a:r>
              <a:rPr lang="en-US" sz="2400" kern="10">
                <a:ln w="9525">
                  <a:solidFill>
                    <a:srgbClr val="000000"/>
                  </a:solidFill>
                  <a:round/>
                  <a:headEnd/>
                  <a:tailEnd/>
                </a:ln>
                <a:solidFill>
                  <a:schemeClr val="accent2"/>
                </a:solidFill>
                <a:latin typeface="Comic Sans MS"/>
                <a:ea typeface="Comic Sans MS"/>
                <a:cs typeface="Comic Sans MS"/>
              </a:rPr>
              <a:t>?</a:t>
            </a:r>
          </a:p>
        </p:txBody>
      </p:sp>
      <p:sp>
        <p:nvSpPr>
          <p:cNvPr id="5133" name="WordArt 6"/>
          <p:cNvSpPr>
            <a:spLocks noChangeArrowheads="1" noChangeShapeType="1" noTextEdit="1"/>
          </p:cNvSpPr>
          <p:nvPr/>
        </p:nvSpPr>
        <p:spPr bwMode="auto">
          <a:xfrm rot="2014155">
            <a:off x="6934200" y="5029200"/>
            <a:ext cx="361950" cy="962025"/>
          </a:xfrm>
          <a:prstGeom prst="rect">
            <a:avLst/>
          </a:prstGeom>
        </p:spPr>
        <p:txBody>
          <a:bodyPr spcFirstLastPara="1" wrap="none" fromWordArt="1">
            <a:prstTxWarp prst="textArchUp">
              <a:avLst>
                <a:gd name="adj" fmla="val 10800005"/>
              </a:avLst>
            </a:prstTxWarp>
          </a:bodyPr>
          <a:lstStyle/>
          <a:p>
            <a:pPr algn="ctr"/>
            <a:r>
              <a:rPr lang="en-US" sz="5400" kern="10">
                <a:ln w="9525">
                  <a:solidFill>
                    <a:srgbClr val="000000"/>
                  </a:solidFill>
                  <a:round/>
                  <a:headEnd/>
                  <a:tailEnd/>
                </a:ln>
                <a:solidFill>
                  <a:schemeClr val="accent2"/>
                </a:solidFill>
                <a:latin typeface="Comic Sans MS"/>
                <a:ea typeface="Comic Sans MS"/>
                <a:cs typeface="Comic Sans MS"/>
              </a:rPr>
              <a:t>?</a:t>
            </a:r>
          </a:p>
        </p:txBody>
      </p:sp>
      <p:sp>
        <p:nvSpPr>
          <p:cNvPr id="5134" name="WordArt 16"/>
          <p:cNvSpPr>
            <a:spLocks noChangeArrowheads="1" noChangeShapeType="1" noTextEdit="1"/>
          </p:cNvSpPr>
          <p:nvPr/>
        </p:nvSpPr>
        <p:spPr bwMode="auto">
          <a:xfrm>
            <a:off x="7924800" y="5791200"/>
            <a:ext cx="228600" cy="200025"/>
          </a:xfrm>
          <a:prstGeom prst="rect">
            <a:avLst/>
          </a:prstGeom>
        </p:spPr>
        <p:txBody>
          <a:bodyPr spcFirstLastPara="1" wrap="none" fromWordArt="1">
            <a:prstTxWarp prst="textArchUp">
              <a:avLst>
                <a:gd name="adj" fmla="val 10800004"/>
              </a:avLst>
            </a:prstTxWarp>
          </a:bodyPr>
          <a:lstStyle/>
          <a:p>
            <a:pPr algn="ctr"/>
            <a:r>
              <a:rPr lang="en-US" sz="2400" kern="10">
                <a:ln w="9525">
                  <a:solidFill>
                    <a:srgbClr val="000000"/>
                  </a:solidFill>
                  <a:round/>
                  <a:headEnd/>
                  <a:tailEnd/>
                </a:ln>
                <a:solidFill>
                  <a:schemeClr val="accent2"/>
                </a:solidFill>
                <a:latin typeface="Comic Sans MS"/>
                <a:ea typeface="Comic Sans MS"/>
                <a:cs typeface="Comic Sans MS"/>
              </a:rPr>
              <a:t>?</a:t>
            </a:r>
          </a:p>
        </p:txBody>
      </p:sp>
      <p:sp>
        <p:nvSpPr>
          <p:cNvPr id="5135"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b="1">
                <a:solidFill>
                  <a:schemeClr val="hlink"/>
                </a:solidFill>
                <a:latin typeface="Comic Sans MS" charset="0"/>
              </a:rPr>
              <a:t>MyPlate and the Food Groups</a:t>
            </a:r>
          </a:p>
        </p:txBody>
      </p:sp>
      <p:sp>
        <p:nvSpPr>
          <p:cNvPr id="6147" name="Text Box 6"/>
          <p:cNvSpPr txBox="1">
            <a:spLocks noChangeArrowheads="1"/>
          </p:cNvSpPr>
          <p:nvPr/>
        </p:nvSpPr>
        <p:spPr bwMode="auto">
          <a:xfrm>
            <a:off x="457200" y="1828800"/>
            <a:ext cx="4267200" cy="420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pPr>
            <a:r>
              <a:rPr lang="en-US" sz="2400" b="1">
                <a:solidFill>
                  <a:srgbClr val="FF6600"/>
                </a:solidFill>
                <a:latin typeface="Comic Sans MS" charset="0"/>
              </a:rPr>
              <a:t>Orange </a:t>
            </a:r>
            <a:r>
              <a:rPr lang="en-US" sz="2400">
                <a:latin typeface="Comic Sans MS" charset="0"/>
              </a:rPr>
              <a:t>= Grains Group</a:t>
            </a:r>
            <a:br>
              <a:rPr lang="en-US" sz="2400">
                <a:latin typeface="Comic Sans MS" charset="0"/>
              </a:rPr>
            </a:br>
            <a:r>
              <a:rPr lang="en-US" sz="2400" b="1">
                <a:solidFill>
                  <a:srgbClr val="009900"/>
                </a:solidFill>
                <a:latin typeface="Comic Sans MS" charset="0"/>
              </a:rPr>
              <a:t>Green</a:t>
            </a:r>
            <a:r>
              <a:rPr lang="en-US" sz="2400">
                <a:solidFill>
                  <a:srgbClr val="009900"/>
                </a:solidFill>
                <a:latin typeface="Comic Sans MS" charset="0"/>
              </a:rPr>
              <a:t> </a:t>
            </a:r>
            <a:r>
              <a:rPr lang="en-US" sz="2400">
                <a:latin typeface="Comic Sans MS" charset="0"/>
              </a:rPr>
              <a:t>= Vegetables Group</a:t>
            </a:r>
            <a:br>
              <a:rPr lang="en-US" sz="2400">
                <a:latin typeface="Comic Sans MS" charset="0"/>
              </a:rPr>
            </a:br>
            <a:r>
              <a:rPr lang="en-US" sz="2400" b="1">
                <a:solidFill>
                  <a:srgbClr val="FF0000"/>
                </a:solidFill>
                <a:latin typeface="Comic Sans MS" charset="0"/>
              </a:rPr>
              <a:t>Red</a:t>
            </a:r>
            <a:r>
              <a:rPr lang="en-US" sz="2400">
                <a:solidFill>
                  <a:srgbClr val="FF0000"/>
                </a:solidFill>
                <a:latin typeface="Comic Sans MS" charset="0"/>
              </a:rPr>
              <a:t> </a:t>
            </a:r>
            <a:r>
              <a:rPr lang="en-US" sz="2400">
                <a:latin typeface="Comic Sans MS" charset="0"/>
              </a:rPr>
              <a:t>= Fruits Group</a:t>
            </a:r>
            <a:br>
              <a:rPr lang="en-US" sz="2400">
                <a:latin typeface="Comic Sans MS" charset="0"/>
              </a:rPr>
            </a:br>
            <a:r>
              <a:rPr lang="en-US" sz="2400" b="1">
                <a:solidFill>
                  <a:srgbClr val="0000FF"/>
                </a:solidFill>
                <a:latin typeface="Comic Sans MS" charset="0"/>
              </a:rPr>
              <a:t>Blue</a:t>
            </a:r>
            <a:r>
              <a:rPr lang="en-US" sz="2400">
                <a:solidFill>
                  <a:srgbClr val="0000FF"/>
                </a:solidFill>
                <a:latin typeface="Comic Sans MS" charset="0"/>
              </a:rPr>
              <a:t> </a:t>
            </a:r>
            <a:r>
              <a:rPr lang="en-US" sz="2400">
                <a:latin typeface="Comic Sans MS" charset="0"/>
              </a:rPr>
              <a:t>= Dairy Group</a:t>
            </a:r>
            <a:br>
              <a:rPr lang="en-US" sz="2400">
                <a:latin typeface="Comic Sans MS" charset="0"/>
              </a:rPr>
            </a:br>
            <a:r>
              <a:rPr lang="en-US" sz="2400" b="1">
                <a:solidFill>
                  <a:srgbClr val="800080"/>
                </a:solidFill>
                <a:latin typeface="Comic Sans MS" charset="0"/>
              </a:rPr>
              <a:t>Purple</a:t>
            </a:r>
            <a:r>
              <a:rPr lang="en-US" sz="2400">
                <a:solidFill>
                  <a:srgbClr val="800080"/>
                </a:solidFill>
                <a:latin typeface="Comic Sans MS" charset="0"/>
              </a:rPr>
              <a:t> </a:t>
            </a:r>
            <a:r>
              <a:rPr lang="en-US" sz="2400">
                <a:latin typeface="Comic Sans MS" charset="0"/>
              </a:rPr>
              <a:t>= Protein Group </a:t>
            </a:r>
            <a:endParaRPr lang="en-US" sz="900">
              <a:latin typeface="Comic Sans MS" charset="0"/>
            </a:endParaRPr>
          </a:p>
          <a:p>
            <a:pPr eaLnBrk="1" hangingPunct="1">
              <a:spcBef>
                <a:spcPct val="50000"/>
              </a:spcBef>
            </a:pPr>
            <a:r>
              <a:rPr lang="en-US" sz="2000">
                <a:solidFill>
                  <a:schemeClr val="accent2"/>
                </a:solidFill>
                <a:latin typeface="Comic Sans MS" charset="0"/>
              </a:rPr>
              <a:t>Oils are not included in the MyPlate model because they are </a:t>
            </a:r>
            <a:r>
              <a:rPr lang="en-US" sz="2000" b="1">
                <a:solidFill>
                  <a:schemeClr val="hlink"/>
                </a:solidFill>
                <a:latin typeface="Comic Sans MS" charset="0"/>
              </a:rPr>
              <a:t>NOT</a:t>
            </a:r>
            <a:r>
              <a:rPr lang="en-US" sz="2000">
                <a:solidFill>
                  <a:schemeClr val="accent2"/>
                </a:solidFill>
                <a:latin typeface="Comic Sans MS" charset="0"/>
              </a:rPr>
              <a:t> a food group. Oils are not a food group but they do contain essential nutrients which makes them essential to the overall diet pattern.</a:t>
            </a:r>
            <a:r>
              <a:rPr lang="en-US">
                <a:solidFill>
                  <a:schemeClr val="accent2"/>
                </a:solidFill>
              </a:rPr>
              <a:t> </a:t>
            </a:r>
          </a:p>
        </p:txBody>
      </p:sp>
      <p:pic>
        <p:nvPicPr>
          <p:cNvPr id="6148" name="Picture 9" descr="This is the icon for MyPlate which replaced MyPyramid in June 2011. The new MyPlate icon is composed of a plate divided into 4 sections: fruits, vegetables, grains, and protein. A dairy section is off the plate to the side. The MyPlate graphic is positioned on a placemat with the website ChooseMyPlate.gov written underneath. The 5 sections of MyPlate are clickable and go to food group subpag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905000"/>
            <a:ext cx="4343400" cy="395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a:solidFill>
                  <a:schemeClr val="hlink"/>
                </a:solidFill>
                <a:latin typeface="Comic Sans MS" charset="0"/>
              </a:rPr>
              <a:t>Difference between Oils and Solid Fats</a:t>
            </a:r>
          </a:p>
        </p:txBody>
      </p:sp>
      <p:sp>
        <p:nvSpPr>
          <p:cNvPr id="7171" name="Rectangle 3"/>
          <p:cNvSpPr>
            <a:spLocks noGrp="1" noChangeArrowheads="1"/>
          </p:cNvSpPr>
          <p:nvPr>
            <p:ph type="body" idx="1"/>
          </p:nvPr>
        </p:nvSpPr>
        <p:spPr/>
        <p:txBody>
          <a:bodyPr/>
          <a:lstStyle/>
          <a:p>
            <a:pPr eaLnBrk="1" hangingPunct="1">
              <a:lnSpc>
                <a:spcPct val="90000"/>
              </a:lnSpc>
            </a:pPr>
            <a:endParaRPr lang="en-US" sz="2400" b="1">
              <a:solidFill>
                <a:schemeClr val="hlink"/>
              </a:solidFill>
              <a:latin typeface="Comic Sans MS" charset="0"/>
            </a:endParaRPr>
          </a:p>
          <a:p>
            <a:pPr eaLnBrk="1" hangingPunct="1">
              <a:lnSpc>
                <a:spcPct val="90000"/>
              </a:lnSpc>
            </a:pPr>
            <a:r>
              <a:rPr lang="en-US" sz="2400" b="1">
                <a:solidFill>
                  <a:schemeClr val="hlink"/>
                </a:solidFill>
                <a:latin typeface="Comic Sans MS" charset="0"/>
              </a:rPr>
              <a:t>Oils </a:t>
            </a:r>
            <a:r>
              <a:rPr lang="en-US" sz="2400">
                <a:solidFill>
                  <a:schemeClr val="hlink"/>
                </a:solidFill>
                <a:latin typeface="Comic Sans MS" charset="0"/>
              </a:rPr>
              <a:t>=</a:t>
            </a:r>
            <a:r>
              <a:rPr lang="en-US" sz="2400">
                <a:solidFill>
                  <a:schemeClr val="accent2"/>
                </a:solidFill>
                <a:latin typeface="Comic Sans MS" charset="0"/>
              </a:rPr>
              <a:t> fats that are liquid at room temperature.</a:t>
            </a:r>
          </a:p>
          <a:p>
            <a:pPr lvl="1" eaLnBrk="1" hangingPunct="1">
              <a:lnSpc>
                <a:spcPct val="90000"/>
              </a:lnSpc>
            </a:pPr>
            <a:r>
              <a:rPr lang="en-US" sz="2400">
                <a:solidFill>
                  <a:schemeClr val="accent2"/>
                </a:solidFill>
                <a:latin typeface="Comic Sans MS" charset="0"/>
              </a:rPr>
              <a:t>Sources of oils = many different plants and fish. </a:t>
            </a:r>
          </a:p>
          <a:p>
            <a:pPr lvl="1" eaLnBrk="1" hangingPunct="1">
              <a:lnSpc>
                <a:spcPct val="90000"/>
              </a:lnSpc>
            </a:pPr>
            <a:endParaRPr lang="en-US" sz="2400">
              <a:solidFill>
                <a:schemeClr val="accent2"/>
              </a:solidFill>
              <a:latin typeface="Comic Sans MS" charset="0"/>
            </a:endParaRPr>
          </a:p>
          <a:p>
            <a:pPr lvl="1" eaLnBrk="1" hangingPunct="1">
              <a:lnSpc>
                <a:spcPct val="90000"/>
              </a:lnSpc>
            </a:pPr>
            <a:endParaRPr lang="en-US" sz="2400">
              <a:solidFill>
                <a:schemeClr val="accent2"/>
              </a:solidFill>
              <a:latin typeface="Comic Sans MS" charset="0"/>
            </a:endParaRPr>
          </a:p>
          <a:p>
            <a:pPr lvl="1" eaLnBrk="1" hangingPunct="1">
              <a:lnSpc>
                <a:spcPct val="90000"/>
              </a:lnSpc>
              <a:buFontTx/>
              <a:buNone/>
            </a:pPr>
            <a:endParaRPr lang="en-US" sz="2400">
              <a:solidFill>
                <a:schemeClr val="accent2"/>
              </a:solidFill>
              <a:latin typeface="Comic Sans MS" charset="0"/>
            </a:endParaRPr>
          </a:p>
          <a:p>
            <a:pPr eaLnBrk="1" hangingPunct="1">
              <a:lnSpc>
                <a:spcPct val="90000"/>
              </a:lnSpc>
            </a:pPr>
            <a:r>
              <a:rPr lang="en-US" sz="2400" b="1">
                <a:solidFill>
                  <a:schemeClr val="hlink"/>
                </a:solidFill>
                <a:latin typeface="Comic Sans MS" charset="0"/>
              </a:rPr>
              <a:t>Solid fats</a:t>
            </a:r>
            <a:r>
              <a:rPr lang="en-US" sz="2400">
                <a:solidFill>
                  <a:schemeClr val="hlink"/>
                </a:solidFill>
                <a:latin typeface="Comic Sans MS" charset="0"/>
              </a:rPr>
              <a:t> =</a:t>
            </a:r>
            <a:r>
              <a:rPr lang="en-US" sz="2400">
                <a:solidFill>
                  <a:schemeClr val="accent2"/>
                </a:solidFill>
                <a:latin typeface="Comic Sans MS" charset="0"/>
              </a:rPr>
              <a:t> fats that are solid at room temperature. </a:t>
            </a:r>
          </a:p>
          <a:p>
            <a:pPr lvl="1" eaLnBrk="1" hangingPunct="1">
              <a:lnSpc>
                <a:spcPct val="90000"/>
              </a:lnSpc>
            </a:pPr>
            <a:r>
              <a:rPr lang="en-US" sz="2400">
                <a:solidFill>
                  <a:schemeClr val="accent2"/>
                </a:solidFill>
                <a:latin typeface="Comic Sans MS" charset="0"/>
              </a:rPr>
              <a:t>Sources of solid fats = many animal foods and vegetable oils that have gone through the process of hydrogenation. </a:t>
            </a:r>
            <a:br>
              <a:rPr lang="en-US" sz="2400">
                <a:solidFill>
                  <a:schemeClr val="accent2"/>
                </a:solidFill>
                <a:latin typeface="Comic Sans MS" charset="0"/>
              </a:rPr>
            </a:br>
            <a:endParaRPr lang="en-US" sz="2400">
              <a:solidFill>
                <a:schemeClr val="accent2"/>
              </a:solidFill>
              <a:latin typeface="Comic Sans MS" charset="0"/>
            </a:endParaRPr>
          </a:p>
        </p:txBody>
      </p:sp>
      <p:pic>
        <p:nvPicPr>
          <p:cNvPr id="7172" name="Picture 4" descr="MC9004125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2971800"/>
            <a:ext cx="2133600" cy="87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pPr eaLnBrk="1" hangingPunct="1"/>
            <a:r>
              <a:rPr lang="en-US" b="1">
                <a:solidFill>
                  <a:schemeClr val="hlink"/>
                </a:solidFill>
                <a:latin typeface="Comic Sans MS" charset="0"/>
              </a:rPr>
              <a:t>Common Oils and Solid Fats</a:t>
            </a:r>
          </a:p>
        </p:txBody>
      </p:sp>
      <p:sp>
        <p:nvSpPr>
          <p:cNvPr id="8195" name="Rectangle 3"/>
          <p:cNvSpPr>
            <a:spLocks noGrp="1" noChangeArrowheads="1"/>
          </p:cNvSpPr>
          <p:nvPr>
            <p:ph type="body" sz="half" idx="1"/>
          </p:nvPr>
        </p:nvSpPr>
        <p:spPr/>
        <p:txBody>
          <a:bodyPr/>
          <a:lstStyle/>
          <a:p>
            <a:pPr eaLnBrk="1" hangingPunct="1">
              <a:buFontTx/>
              <a:buNone/>
            </a:pPr>
            <a:r>
              <a:rPr lang="en-US" sz="2400" b="1">
                <a:solidFill>
                  <a:schemeClr val="hlink"/>
                </a:solidFill>
                <a:latin typeface="Comic Sans MS" charset="0"/>
              </a:rPr>
              <a:t>Common oils:</a:t>
            </a:r>
          </a:p>
          <a:p>
            <a:pPr lvl="1" eaLnBrk="1" hangingPunct="1"/>
            <a:r>
              <a:rPr lang="en-US">
                <a:solidFill>
                  <a:schemeClr val="accent2"/>
                </a:solidFill>
                <a:latin typeface="Comic Sans MS" charset="0"/>
              </a:rPr>
              <a:t>canola oil </a:t>
            </a:r>
          </a:p>
          <a:p>
            <a:pPr lvl="1" eaLnBrk="1" hangingPunct="1"/>
            <a:r>
              <a:rPr lang="en-US">
                <a:solidFill>
                  <a:schemeClr val="accent2"/>
                </a:solidFill>
                <a:latin typeface="Comic Sans MS" charset="0"/>
              </a:rPr>
              <a:t>corn oil </a:t>
            </a:r>
          </a:p>
          <a:p>
            <a:pPr lvl="1" eaLnBrk="1" hangingPunct="1"/>
            <a:r>
              <a:rPr lang="en-US">
                <a:solidFill>
                  <a:schemeClr val="accent2"/>
                </a:solidFill>
                <a:latin typeface="Comic Sans MS" charset="0"/>
              </a:rPr>
              <a:t>olive oil </a:t>
            </a:r>
          </a:p>
          <a:p>
            <a:pPr lvl="1" eaLnBrk="1" hangingPunct="1"/>
            <a:r>
              <a:rPr lang="en-US">
                <a:solidFill>
                  <a:schemeClr val="accent2"/>
                </a:solidFill>
                <a:latin typeface="Comic Sans MS" charset="0"/>
              </a:rPr>
              <a:t>safflower oil </a:t>
            </a:r>
          </a:p>
          <a:p>
            <a:pPr lvl="1" eaLnBrk="1" hangingPunct="1"/>
            <a:r>
              <a:rPr lang="en-US">
                <a:solidFill>
                  <a:schemeClr val="accent2"/>
                </a:solidFill>
                <a:latin typeface="Comic Sans MS" charset="0"/>
              </a:rPr>
              <a:t>soybean oil </a:t>
            </a:r>
          </a:p>
          <a:p>
            <a:pPr lvl="1" eaLnBrk="1" hangingPunct="1"/>
            <a:r>
              <a:rPr lang="en-US">
                <a:solidFill>
                  <a:schemeClr val="accent2"/>
                </a:solidFill>
                <a:latin typeface="Comic Sans MS" charset="0"/>
              </a:rPr>
              <a:t>sunflower oil </a:t>
            </a:r>
          </a:p>
          <a:p>
            <a:pPr eaLnBrk="1" hangingPunct="1"/>
            <a:endParaRPr lang="en-US" sz="2400" b="1">
              <a:solidFill>
                <a:schemeClr val="accent2"/>
              </a:solidFill>
              <a:latin typeface="Comic Sans MS" charset="0"/>
            </a:endParaRPr>
          </a:p>
          <a:p>
            <a:pPr eaLnBrk="1" hangingPunct="1">
              <a:buFontTx/>
              <a:buNone/>
            </a:pPr>
            <a:endParaRPr lang="en-US">
              <a:latin typeface="Arial" charset="0"/>
            </a:endParaRPr>
          </a:p>
          <a:p>
            <a:pPr eaLnBrk="1" hangingPunct="1"/>
            <a:endParaRPr lang="en-US">
              <a:latin typeface="Arial" charset="0"/>
            </a:endParaRPr>
          </a:p>
          <a:p>
            <a:pPr eaLnBrk="1" hangingPunct="1"/>
            <a:endParaRPr lang="en-US">
              <a:latin typeface="Arial" charset="0"/>
            </a:endParaRPr>
          </a:p>
        </p:txBody>
      </p:sp>
      <p:sp>
        <p:nvSpPr>
          <p:cNvPr id="8196" name="Rectangle 5"/>
          <p:cNvSpPr>
            <a:spLocks noGrp="1" noChangeArrowheads="1"/>
          </p:cNvSpPr>
          <p:nvPr>
            <p:ph type="body" sz="half" idx="2"/>
          </p:nvPr>
        </p:nvSpPr>
        <p:spPr/>
        <p:txBody>
          <a:bodyPr/>
          <a:lstStyle/>
          <a:p>
            <a:pPr eaLnBrk="1" hangingPunct="1">
              <a:buFontTx/>
              <a:buNone/>
            </a:pPr>
            <a:r>
              <a:rPr lang="en-US" sz="2400" b="1">
                <a:solidFill>
                  <a:schemeClr val="hlink"/>
                </a:solidFill>
                <a:latin typeface="Comic Sans MS" charset="0"/>
              </a:rPr>
              <a:t>Common solid fats:</a:t>
            </a:r>
          </a:p>
          <a:p>
            <a:pPr lvl="1" eaLnBrk="1" hangingPunct="1"/>
            <a:r>
              <a:rPr lang="en-US">
                <a:solidFill>
                  <a:schemeClr val="accent2"/>
                </a:solidFill>
                <a:latin typeface="Comic Sans MS" charset="0"/>
              </a:rPr>
              <a:t>butter </a:t>
            </a:r>
          </a:p>
          <a:p>
            <a:pPr lvl="1" eaLnBrk="1" hangingPunct="1"/>
            <a:r>
              <a:rPr lang="en-US">
                <a:solidFill>
                  <a:schemeClr val="accent2"/>
                </a:solidFill>
                <a:latin typeface="Comic Sans MS" charset="0"/>
              </a:rPr>
              <a:t>milk fat </a:t>
            </a:r>
          </a:p>
          <a:p>
            <a:pPr lvl="1" eaLnBrk="1" hangingPunct="1"/>
            <a:r>
              <a:rPr lang="en-US">
                <a:solidFill>
                  <a:schemeClr val="accent2"/>
                </a:solidFill>
                <a:latin typeface="Comic Sans MS" charset="0"/>
              </a:rPr>
              <a:t>beef fat </a:t>
            </a:r>
          </a:p>
          <a:p>
            <a:pPr lvl="1" eaLnBrk="1" hangingPunct="1"/>
            <a:r>
              <a:rPr lang="en-US">
                <a:solidFill>
                  <a:schemeClr val="accent2"/>
                </a:solidFill>
                <a:latin typeface="Comic Sans MS" charset="0"/>
              </a:rPr>
              <a:t>chicken fat </a:t>
            </a:r>
          </a:p>
          <a:p>
            <a:pPr lvl="1" eaLnBrk="1" hangingPunct="1"/>
            <a:r>
              <a:rPr lang="en-US">
                <a:solidFill>
                  <a:schemeClr val="accent2"/>
                </a:solidFill>
                <a:latin typeface="Comic Sans MS" charset="0"/>
              </a:rPr>
              <a:t>pork fat (lard) </a:t>
            </a:r>
          </a:p>
          <a:p>
            <a:pPr lvl="1" eaLnBrk="1" hangingPunct="1"/>
            <a:r>
              <a:rPr lang="en-US">
                <a:solidFill>
                  <a:schemeClr val="accent2"/>
                </a:solidFill>
                <a:latin typeface="Comic Sans MS" charset="0"/>
              </a:rPr>
              <a:t>stick margarine </a:t>
            </a:r>
          </a:p>
          <a:p>
            <a:pPr lvl="1" eaLnBrk="1" hangingPunct="1"/>
            <a:r>
              <a:rPr lang="en-US">
                <a:solidFill>
                  <a:schemeClr val="accent2"/>
                </a:solidFill>
                <a:latin typeface="Comic Sans MS" charset="0"/>
              </a:rPr>
              <a:t>shortening </a:t>
            </a:r>
          </a:p>
          <a:p>
            <a:pPr lvl="1" eaLnBrk="1" hangingPunct="1"/>
            <a:r>
              <a:rPr lang="en-US">
                <a:solidFill>
                  <a:schemeClr val="accent2"/>
                </a:solidFill>
                <a:latin typeface="Comic Sans MS" charset="0"/>
              </a:rPr>
              <a:t>partially hydrogenated oil</a:t>
            </a:r>
          </a:p>
        </p:txBody>
      </p:sp>
      <p:pic>
        <p:nvPicPr>
          <p:cNvPr id="8197" name="Picture 6" descr="MC90029026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3733800"/>
            <a:ext cx="184467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a:solidFill>
                  <a:schemeClr val="hlink"/>
                </a:solidFill>
                <a:latin typeface="Comic Sans MS" charset="0"/>
              </a:rPr>
              <a:t>Good Fats </a:t>
            </a:r>
            <a:r>
              <a:rPr lang="en-US" b="1">
                <a:solidFill>
                  <a:schemeClr val="accent2"/>
                </a:solidFill>
                <a:latin typeface="Comic Sans MS" charset="0"/>
              </a:rPr>
              <a:t>vs</a:t>
            </a:r>
            <a:r>
              <a:rPr lang="en-US" b="1">
                <a:solidFill>
                  <a:schemeClr val="hlink"/>
                </a:solidFill>
                <a:latin typeface="Comic Sans MS" charset="0"/>
              </a:rPr>
              <a:t>. Bad Fats</a:t>
            </a:r>
          </a:p>
        </p:txBody>
      </p:sp>
      <p:sp>
        <p:nvSpPr>
          <p:cNvPr id="9219" name="Rectangle 3"/>
          <p:cNvSpPr>
            <a:spLocks noGrp="1" noChangeArrowheads="1"/>
          </p:cNvSpPr>
          <p:nvPr>
            <p:ph type="body" sz="half" idx="1"/>
          </p:nvPr>
        </p:nvSpPr>
        <p:spPr>
          <a:xfrm>
            <a:off x="457200" y="1600200"/>
            <a:ext cx="4343400" cy="3962400"/>
          </a:xfrm>
        </p:spPr>
        <p:txBody>
          <a:bodyPr/>
          <a:lstStyle/>
          <a:p>
            <a:pPr eaLnBrk="1" hangingPunct="1">
              <a:buFontTx/>
              <a:buNone/>
            </a:pPr>
            <a:r>
              <a:rPr lang="en-US" sz="2400" b="1">
                <a:solidFill>
                  <a:schemeClr val="hlink"/>
                </a:solidFill>
                <a:latin typeface="Comic Sans MS" charset="0"/>
              </a:rPr>
              <a:t>Good fat </a:t>
            </a:r>
            <a:r>
              <a:rPr lang="en-US" sz="2400">
                <a:solidFill>
                  <a:schemeClr val="hlink"/>
                </a:solidFill>
                <a:latin typeface="Comic Sans MS" charset="0"/>
              </a:rPr>
              <a:t>(Unsaturated Fat)</a:t>
            </a:r>
          </a:p>
          <a:p>
            <a:pPr lvl="1" eaLnBrk="1" hangingPunct="1"/>
            <a:r>
              <a:rPr lang="en-US">
                <a:solidFill>
                  <a:schemeClr val="accent2"/>
                </a:solidFill>
                <a:latin typeface="Comic Sans MS" charset="0"/>
              </a:rPr>
              <a:t>Oils</a:t>
            </a:r>
          </a:p>
          <a:p>
            <a:pPr lvl="2" eaLnBrk="1" hangingPunct="1"/>
            <a:r>
              <a:rPr lang="en-US" sz="1800">
                <a:solidFill>
                  <a:schemeClr val="accent2"/>
                </a:solidFill>
                <a:latin typeface="Comic Sans MS" charset="0"/>
              </a:rPr>
              <a:t>Olive oil </a:t>
            </a:r>
          </a:p>
          <a:p>
            <a:pPr lvl="2" eaLnBrk="1" hangingPunct="1"/>
            <a:r>
              <a:rPr lang="en-US" sz="1800">
                <a:solidFill>
                  <a:schemeClr val="accent2"/>
                </a:solidFill>
                <a:latin typeface="Comic Sans MS" charset="0"/>
              </a:rPr>
              <a:t>Canola oil </a:t>
            </a:r>
          </a:p>
          <a:p>
            <a:pPr lvl="2" eaLnBrk="1" hangingPunct="1"/>
            <a:r>
              <a:rPr lang="en-US" sz="1800">
                <a:solidFill>
                  <a:schemeClr val="accent2"/>
                </a:solidFill>
                <a:latin typeface="Comic Sans MS" charset="0"/>
              </a:rPr>
              <a:t>Vegetable oil</a:t>
            </a:r>
            <a:r>
              <a:rPr lang="en-US">
                <a:solidFill>
                  <a:schemeClr val="accent2"/>
                </a:solidFill>
                <a:latin typeface="Comic Sans MS" charset="0"/>
              </a:rPr>
              <a:t> </a:t>
            </a:r>
          </a:p>
          <a:p>
            <a:pPr lvl="1" eaLnBrk="1" hangingPunct="1"/>
            <a:r>
              <a:rPr lang="en-US">
                <a:solidFill>
                  <a:schemeClr val="accent2"/>
                </a:solidFill>
                <a:latin typeface="Comic Sans MS" charset="0"/>
              </a:rPr>
              <a:t>Some fish</a:t>
            </a:r>
          </a:p>
          <a:p>
            <a:pPr lvl="1" eaLnBrk="1" hangingPunct="1"/>
            <a:r>
              <a:rPr lang="en-US">
                <a:solidFill>
                  <a:schemeClr val="accent2"/>
                </a:solidFill>
                <a:latin typeface="Comic Sans MS" charset="0"/>
              </a:rPr>
              <a:t>Nuts and seeds</a:t>
            </a:r>
          </a:p>
          <a:p>
            <a:pPr lvl="1" eaLnBrk="1" hangingPunct="1"/>
            <a:r>
              <a:rPr lang="en-US">
                <a:solidFill>
                  <a:schemeClr val="accent2"/>
                </a:solidFill>
                <a:latin typeface="Comic Sans MS" charset="0"/>
              </a:rPr>
              <a:t>Avocado</a:t>
            </a:r>
          </a:p>
          <a:p>
            <a:pPr lvl="1" eaLnBrk="1" hangingPunct="1"/>
            <a:r>
              <a:rPr lang="en-US">
                <a:solidFill>
                  <a:schemeClr val="accent2"/>
                </a:solidFill>
                <a:latin typeface="Comic Sans MS" charset="0"/>
              </a:rPr>
              <a:t>Olive</a:t>
            </a:r>
          </a:p>
          <a:p>
            <a:pPr lvl="2" eaLnBrk="1" hangingPunct="1">
              <a:buFontTx/>
              <a:buNone/>
            </a:pPr>
            <a:endParaRPr lang="en-US" sz="2400">
              <a:solidFill>
                <a:schemeClr val="accent2"/>
              </a:solidFill>
              <a:latin typeface="Comic Sans MS" charset="0"/>
            </a:endParaRPr>
          </a:p>
        </p:txBody>
      </p:sp>
      <p:sp>
        <p:nvSpPr>
          <p:cNvPr id="9220" name="Rectangle 5"/>
          <p:cNvSpPr>
            <a:spLocks noGrp="1" noChangeArrowheads="1"/>
          </p:cNvSpPr>
          <p:nvPr>
            <p:ph type="body" sz="half" idx="2"/>
          </p:nvPr>
        </p:nvSpPr>
        <p:spPr>
          <a:xfrm>
            <a:off x="4800600" y="1600200"/>
            <a:ext cx="4038600" cy="4038600"/>
          </a:xfrm>
        </p:spPr>
        <p:txBody>
          <a:bodyPr/>
          <a:lstStyle/>
          <a:p>
            <a:pPr eaLnBrk="1" hangingPunct="1">
              <a:buFontTx/>
              <a:buNone/>
            </a:pPr>
            <a:r>
              <a:rPr lang="en-US" sz="2400" b="1">
                <a:solidFill>
                  <a:schemeClr val="hlink"/>
                </a:solidFill>
                <a:latin typeface="Comic Sans MS" charset="0"/>
              </a:rPr>
              <a:t>Bad fat (</a:t>
            </a:r>
            <a:r>
              <a:rPr lang="en-US" sz="2400">
                <a:solidFill>
                  <a:schemeClr val="hlink"/>
                </a:solidFill>
                <a:latin typeface="Comic Sans MS" charset="0"/>
              </a:rPr>
              <a:t>Saturated Fat)</a:t>
            </a:r>
          </a:p>
          <a:p>
            <a:pPr lvl="1" eaLnBrk="1" hangingPunct="1"/>
            <a:r>
              <a:rPr lang="en-US">
                <a:solidFill>
                  <a:schemeClr val="accent2"/>
                </a:solidFill>
                <a:latin typeface="Comic Sans MS" charset="0"/>
              </a:rPr>
              <a:t>Solid Fats</a:t>
            </a:r>
          </a:p>
          <a:p>
            <a:pPr lvl="2" eaLnBrk="1" hangingPunct="1"/>
            <a:r>
              <a:rPr lang="en-US" sz="1800">
                <a:solidFill>
                  <a:schemeClr val="accent2"/>
                </a:solidFill>
                <a:latin typeface="Comic Sans MS" charset="0"/>
              </a:rPr>
              <a:t>Whole milk </a:t>
            </a:r>
          </a:p>
          <a:p>
            <a:pPr lvl="2" eaLnBrk="1" hangingPunct="1"/>
            <a:r>
              <a:rPr lang="en-US" sz="1800">
                <a:solidFill>
                  <a:schemeClr val="accent2"/>
                </a:solidFill>
                <a:latin typeface="Comic Sans MS" charset="0"/>
              </a:rPr>
              <a:t>Butter </a:t>
            </a:r>
          </a:p>
          <a:p>
            <a:pPr lvl="2" eaLnBrk="1" hangingPunct="1"/>
            <a:r>
              <a:rPr lang="en-US" sz="1800">
                <a:solidFill>
                  <a:schemeClr val="accent2"/>
                </a:solidFill>
                <a:latin typeface="Comic Sans MS" charset="0"/>
              </a:rPr>
              <a:t>Beef fat</a:t>
            </a:r>
          </a:p>
          <a:p>
            <a:pPr lvl="2" eaLnBrk="1" hangingPunct="1"/>
            <a:r>
              <a:rPr lang="en-US" sz="1800">
                <a:solidFill>
                  <a:schemeClr val="accent2"/>
                </a:solidFill>
                <a:latin typeface="Comic Sans MS" charset="0"/>
              </a:rPr>
              <a:t>Bacon fat (lard)</a:t>
            </a:r>
          </a:p>
          <a:p>
            <a:pPr lvl="2" eaLnBrk="1" hangingPunct="1"/>
            <a:r>
              <a:rPr lang="en-US" sz="1800">
                <a:solidFill>
                  <a:schemeClr val="accent2"/>
                </a:solidFill>
                <a:latin typeface="Comic Sans MS" charset="0"/>
              </a:rPr>
              <a:t>Sausage fat (lard)</a:t>
            </a:r>
          </a:p>
          <a:p>
            <a:pPr lvl="1" eaLnBrk="1" hangingPunct="1"/>
            <a:r>
              <a:rPr lang="en-US">
                <a:solidFill>
                  <a:schemeClr val="accent2"/>
                </a:solidFill>
                <a:latin typeface="Comic Sans MS" charset="0"/>
              </a:rPr>
              <a:t>Regular cheese</a:t>
            </a:r>
          </a:p>
          <a:p>
            <a:pPr lvl="1" eaLnBrk="1" hangingPunct="1"/>
            <a:r>
              <a:rPr lang="en-US">
                <a:solidFill>
                  <a:schemeClr val="accent2"/>
                </a:solidFill>
                <a:latin typeface="Comic Sans MS" charset="0"/>
              </a:rPr>
              <a:t>Cookies</a:t>
            </a:r>
          </a:p>
          <a:p>
            <a:pPr lvl="1" eaLnBrk="1" hangingPunct="1"/>
            <a:r>
              <a:rPr lang="en-US">
                <a:solidFill>
                  <a:schemeClr val="accent2"/>
                </a:solidFill>
                <a:latin typeface="Comic Sans MS" charset="0"/>
              </a:rPr>
              <a:t>Doughnuts</a:t>
            </a:r>
          </a:p>
        </p:txBody>
      </p:sp>
      <p:pic>
        <p:nvPicPr>
          <p:cNvPr id="9221" name="Picture 8" descr="MC90044182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5105400"/>
            <a:ext cx="2133600"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4267200"/>
            <a:ext cx="165576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b="1">
                <a:solidFill>
                  <a:schemeClr val="hlink"/>
                </a:solidFill>
                <a:latin typeface="Comic Sans MS" charset="0"/>
              </a:rPr>
              <a:t>Unsaturated Fats</a:t>
            </a:r>
          </a:p>
        </p:txBody>
      </p:sp>
      <p:sp>
        <p:nvSpPr>
          <p:cNvPr id="10243" name="Rectangle 3"/>
          <p:cNvSpPr>
            <a:spLocks noGrp="1" noChangeArrowheads="1"/>
          </p:cNvSpPr>
          <p:nvPr>
            <p:ph type="body" idx="1"/>
          </p:nvPr>
        </p:nvSpPr>
        <p:spPr>
          <a:xfrm>
            <a:off x="228600" y="1600200"/>
            <a:ext cx="8686800" cy="1981200"/>
          </a:xfrm>
        </p:spPr>
        <p:txBody>
          <a:bodyPr/>
          <a:lstStyle/>
          <a:p>
            <a:pPr marL="336550" lvl="1" indent="-222250" eaLnBrk="1" hangingPunct="1">
              <a:lnSpc>
                <a:spcPct val="80000"/>
              </a:lnSpc>
              <a:buFontTx/>
              <a:buNone/>
            </a:pPr>
            <a:r>
              <a:rPr lang="en-US" sz="2400">
                <a:solidFill>
                  <a:schemeClr val="accent2"/>
                </a:solidFill>
                <a:latin typeface="Comic Sans MS" charset="0"/>
              </a:rPr>
              <a:t>Good fats are unsaturated fats:</a:t>
            </a:r>
            <a:r>
              <a:rPr lang="en-US" sz="2400" b="1">
                <a:latin typeface="Comic Sans MS" charset="0"/>
              </a:rPr>
              <a:t> </a:t>
            </a:r>
          </a:p>
          <a:p>
            <a:pPr marL="690563" lvl="2" indent="-239713" eaLnBrk="1" hangingPunct="1">
              <a:lnSpc>
                <a:spcPct val="80000"/>
              </a:lnSpc>
            </a:pPr>
            <a:r>
              <a:rPr lang="en-US">
                <a:solidFill>
                  <a:schemeClr val="hlink"/>
                </a:solidFill>
                <a:latin typeface="Comic Sans MS" charset="0"/>
              </a:rPr>
              <a:t>Monounsaturated fats (MUFAs)-</a:t>
            </a:r>
            <a:r>
              <a:rPr lang="en-US">
                <a:latin typeface="Comic Sans MS" charset="0"/>
              </a:rPr>
              <a:t> </a:t>
            </a:r>
            <a:r>
              <a:rPr lang="en-US">
                <a:solidFill>
                  <a:schemeClr val="accent2"/>
                </a:solidFill>
                <a:latin typeface="Comic Sans MS" charset="0"/>
              </a:rPr>
              <a:t>fatty chains with one </a:t>
            </a:r>
            <a:r>
              <a:rPr lang="ja-JP" altLang="en-US">
                <a:solidFill>
                  <a:schemeClr val="accent2"/>
                </a:solidFill>
                <a:latin typeface="Comic Sans MS" charset="0"/>
              </a:rPr>
              <a:t>“</a:t>
            </a:r>
            <a:r>
              <a:rPr lang="en-US">
                <a:solidFill>
                  <a:schemeClr val="accent2"/>
                </a:solidFill>
                <a:latin typeface="Comic Sans MS" charset="0"/>
              </a:rPr>
              <a:t>kink</a:t>
            </a:r>
            <a:r>
              <a:rPr lang="ja-JP" altLang="en-US">
                <a:solidFill>
                  <a:schemeClr val="accent2"/>
                </a:solidFill>
                <a:latin typeface="Comic Sans MS" charset="0"/>
              </a:rPr>
              <a:t>”</a:t>
            </a:r>
            <a:r>
              <a:rPr lang="en-US">
                <a:solidFill>
                  <a:schemeClr val="accent2"/>
                </a:solidFill>
                <a:latin typeface="Comic Sans MS" charset="0"/>
              </a:rPr>
              <a:t> preventing it from becoming solid at room temp. </a:t>
            </a:r>
          </a:p>
          <a:p>
            <a:pPr marL="690563" lvl="2" indent="-239713" eaLnBrk="1" hangingPunct="1">
              <a:lnSpc>
                <a:spcPct val="80000"/>
              </a:lnSpc>
            </a:pPr>
            <a:r>
              <a:rPr lang="en-US">
                <a:solidFill>
                  <a:schemeClr val="hlink"/>
                </a:solidFill>
                <a:latin typeface="Comic Sans MS" charset="0"/>
              </a:rPr>
              <a:t>Polyunsaturated fats (PUFAs)-</a:t>
            </a:r>
            <a:r>
              <a:rPr lang="en-US">
                <a:latin typeface="Comic Sans MS" charset="0"/>
              </a:rPr>
              <a:t> </a:t>
            </a:r>
            <a:r>
              <a:rPr lang="en-US">
                <a:solidFill>
                  <a:schemeClr val="accent2"/>
                </a:solidFill>
                <a:latin typeface="Comic Sans MS" charset="0"/>
              </a:rPr>
              <a:t>fatty chains with more than one </a:t>
            </a:r>
            <a:r>
              <a:rPr lang="ja-JP" altLang="en-US">
                <a:solidFill>
                  <a:schemeClr val="accent2"/>
                </a:solidFill>
                <a:latin typeface="Comic Sans MS" charset="0"/>
              </a:rPr>
              <a:t>“</a:t>
            </a:r>
            <a:r>
              <a:rPr lang="en-US">
                <a:solidFill>
                  <a:schemeClr val="accent2"/>
                </a:solidFill>
                <a:latin typeface="Comic Sans MS" charset="0"/>
              </a:rPr>
              <a:t>kink</a:t>
            </a:r>
            <a:r>
              <a:rPr lang="ja-JP" altLang="en-US">
                <a:solidFill>
                  <a:schemeClr val="accent2"/>
                </a:solidFill>
                <a:latin typeface="Comic Sans MS" charset="0"/>
              </a:rPr>
              <a:t>”</a:t>
            </a:r>
            <a:r>
              <a:rPr lang="en-US">
                <a:solidFill>
                  <a:schemeClr val="accent2"/>
                </a:solidFill>
                <a:latin typeface="Comic Sans MS" charset="0"/>
              </a:rPr>
              <a:t> which prevents it from becoming solid. </a:t>
            </a:r>
          </a:p>
        </p:txBody>
      </p:sp>
      <p:pic>
        <p:nvPicPr>
          <p:cNvPr id="10244" name="Picture 5" descr="Fig11_1cdFattyAci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3276600"/>
            <a:ext cx="53340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Text Box 6"/>
          <p:cNvSpPr txBox="1">
            <a:spLocks noChangeArrowheads="1"/>
          </p:cNvSpPr>
          <p:nvPr/>
        </p:nvSpPr>
        <p:spPr bwMode="auto">
          <a:xfrm>
            <a:off x="6019800" y="6019800"/>
            <a:ext cx="28956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900">
                <a:solidFill>
                  <a:schemeClr val="bg2"/>
                </a:solidFill>
              </a:rPr>
              <a:t>http://www.biochem.arizona.edu/classes/bioc462/462a/NOTES/LIPIDS/Fig11_1cdFattyAcids.GIF</a:t>
            </a:r>
          </a:p>
        </p:txBody>
      </p:sp>
      <p:sp>
        <p:nvSpPr>
          <p:cNvPr id="10246"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399</TotalTime>
  <Words>2397</Words>
  <Application>Microsoft Macintosh PowerPoint</Application>
  <PresentationFormat>On-screen Show (4:3)</PresentationFormat>
  <Paragraphs>205</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Comic Sans MS</vt:lpstr>
      <vt:lpstr>Verdana</vt:lpstr>
      <vt:lpstr>Default Design</vt:lpstr>
      <vt:lpstr>All  About Oils!</vt:lpstr>
      <vt:lpstr>Today we will…</vt:lpstr>
      <vt:lpstr>Goals</vt:lpstr>
      <vt:lpstr>Are all fats considered “bad”?</vt:lpstr>
      <vt:lpstr>MyPlate and the Food Groups</vt:lpstr>
      <vt:lpstr>Difference between Oils and Solid Fats</vt:lpstr>
      <vt:lpstr>Common Oils and Solid Fats</vt:lpstr>
      <vt:lpstr>Good Fats vs. Bad Fats</vt:lpstr>
      <vt:lpstr>Unsaturated Fats</vt:lpstr>
      <vt:lpstr>MUFAs and PUFAs</vt:lpstr>
      <vt:lpstr>Omega-3</vt:lpstr>
      <vt:lpstr>Saturated and Trans-fats</vt:lpstr>
      <vt:lpstr>Parts of a Burger</vt:lpstr>
      <vt:lpstr>Why is fat important?</vt:lpstr>
      <vt:lpstr>Putting the Pieces Together</vt:lpstr>
    </vt:vector>
  </TitlesOfParts>
  <Company>Smarty Pants Learning Center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All About Oils!</dc:title>
  <dc:creator>Smarty Pants Learning Center</dc:creator>
  <cp:lastModifiedBy>Andrew Keser</cp:lastModifiedBy>
  <cp:revision>108</cp:revision>
  <dcterms:created xsi:type="dcterms:W3CDTF">2011-05-31T15:31:09Z</dcterms:created>
  <dcterms:modified xsi:type="dcterms:W3CDTF">2013-04-04T02:25:06Z</dcterms:modified>
</cp:coreProperties>
</file>