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78"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mn-cs"/>
      </a:defRPr>
    </a:lvl1pPr>
    <a:lvl2pPr marL="457200" algn="l" rtl="0" fontAlgn="base">
      <a:spcBef>
        <a:spcPct val="0"/>
      </a:spcBef>
      <a:spcAft>
        <a:spcPct val="0"/>
      </a:spcAft>
      <a:defRPr kern="1200">
        <a:solidFill>
          <a:schemeClr val="tx1"/>
        </a:solidFill>
        <a:latin typeface="Arial" charset="0"/>
        <a:ea typeface="ＭＳ Ｐゴシック" charset="0"/>
        <a:cs typeface="+mn-cs"/>
      </a:defRPr>
    </a:lvl2pPr>
    <a:lvl3pPr marL="914400" algn="l" rtl="0" fontAlgn="base">
      <a:spcBef>
        <a:spcPct val="0"/>
      </a:spcBef>
      <a:spcAft>
        <a:spcPct val="0"/>
      </a:spcAft>
      <a:defRPr kern="1200">
        <a:solidFill>
          <a:schemeClr val="tx1"/>
        </a:solidFill>
        <a:latin typeface="Arial" charset="0"/>
        <a:ea typeface="ＭＳ Ｐゴシック" charset="0"/>
        <a:cs typeface="+mn-cs"/>
      </a:defRPr>
    </a:lvl3pPr>
    <a:lvl4pPr marL="1371600" algn="l" rtl="0" fontAlgn="base">
      <a:spcBef>
        <a:spcPct val="0"/>
      </a:spcBef>
      <a:spcAft>
        <a:spcPct val="0"/>
      </a:spcAft>
      <a:defRPr kern="1200">
        <a:solidFill>
          <a:schemeClr val="tx1"/>
        </a:solidFill>
        <a:latin typeface="Arial" charset="0"/>
        <a:ea typeface="ＭＳ Ｐゴシック" charset="0"/>
        <a:cs typeface="+mn-cs"/>
      </a:defRPr>
    </a:lvl4pPr>
    <a:lvl5pPr marL="1828800" algn="l" rtl="0" fontAlgn="base">
      <a:spcBef>
        <a:spcPct val="0"/>
      </a:spcBef>
      <a:spcAft>
        <a:spcPct val="0"/>
      </a:spcAft>
      <a:defRPr kern="1200">
        <a:solidFill>
          <a:schemeClr val="tx1"/>
        </a:solidFill>
        <a:latin typeface="Arial" charset="0"/>
        <a:ea typeface="ＭＳ Ｐゴシック" charset="0"/>
        <a:cs typeface="+mn-cs"/>
      </a:defRPr>
    </a:lvl5pPr>
    <a:lvl6pPr marL="2286000" algn="l" defTabSz="457200" rtl="0" eaLnBrk="1" latinLnBrk="0" hangingPunct="1">
      <a:defRPr kern="1200">
        <a:solidFill>
          <a:schemeClr val="tx1"/>
        </a:solidFill>
        <a:latin typeface="Arial" charset="0"/>
        <a:ea typeface="ＭＳ Ｐゴシック" charset="0"/>
        <a:cs typeface="+mn-cs"/>
      </a:defRPr>
    </a:lvl6pPr>
    <a:lvl7pPr marL="2743200" algn="l" defTabSz="457200" rtl="0" eaLnBrk="1" latinLnBrk="0" hangingPunct="1">
      <a:defRPr kern="1200">
        <a:solidFill>
          <a:schemeClr val="tx1"/>
        </a:solidFill>
        <a:latin typeface="Arial" charset="0"/>
        <a:ea typeface="ＭＳ Ｐゴシック" charset="0"/>
        <a:cs typeface="+mn-cs"/>
      </a:defRPr>
    </a:lvl7pPr>
    <a:lvl8pPr marL="3200400" algn="l" defTabSz="457200" rtl="0" eaLnBrk="1" latinLnBrk="0" hangingPunct="1">
      <a:defRPr kern="1200">
        <a:solidFill>
          <a:schemeClr val="tx1"/>
        </a:solidFill>
        <a:latin typeface="Arial" charset="0"/>
        <a:ea typeface="ＭＳ Ｐゴシック" charset="0"/>
        <a:cs typeface="+mn-cs"/>
      </a:defRPr>
    </a:lvl8pPr>
    <a:lvl9pPr marL="3657600" algn="l" defTabSz="457200" rtl="0" eaLnBrk="1" latinLnBrk="0" hangingPunct="1">
      <a:defRPr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9900CC"/>
    <a:srgbClr val="0000FF"/>
    <a:srgbClr val="FF3300"/>
    <a:srgbClr val="33CC33"/>
    <a:srgbClr val="FF9900"/>
    <a:srgbClr val="0CA2C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04" y="-4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ea typeface="+mn-ea"/>
              </a:defRPr>
            </a:lvl1pPr>
          </a:lstStyle>
          <a:p>
            <a:pPr>
              <a:defRPr/>
            </a:pPr>
            <a:endParaRPr lang="en-US"/>
          </a:p>
        </p:txBody>
      </p:sp>
      <p:sp>
        <p:nvSpPr>
          <p:cNvPr id="276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ea typeface="+mn-ea"/>
              </a:defRPr>
            </a:lvl1pPr>
          </a:lstStyle>
          <a:p>
            <a:pPr>
              <a:defRPr/>
            </a:pPr>
            <a:endParaRPr lang="en-US"/>
          </a:p>
        </p:txBody>
      </p:sp>
      <p:sp>
        <p:nvSpPr>
          <p:cNvPr id="2662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sp>
      <p:sp>
        <p:nvSpPr>
          <p:cNvPr id="276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ea typeface="+mn-ea"/>
              </a:defRPr>
            </a:lvl1pPr>
          </a:lstStyle>
          <a:p>
            <a:pPr>
              <a:defRPr/>
            </a:pPr>
            <a:endParaRPr lang="en-US"/>
          </a:p>
        </p:txBody>
      </p:sp>
      <p:sp>
        <p:nvSpPr>
          <p:cNvPr id="276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28C7DE1E-3CB8-2246-B061-914FE17B1575}" type="slidenum">
              <a:rPr lang="en-US"/>
              <a:pPr/>
              <a:t>‹#›</a:t>
            </a:fld>
            <a:endParaRPr lang="en-US"/>
          </a:p>
        </p:txBody>
      </p:sp>
    </p:spTree>
    <p:extLst>
      <p:ext uri="{BB962C8B-B14F-4D97-AF65-F5344CB8AC3E}">
        <p14:creationId xmlns:p14="http://schemas.microsoft.com/office/powerpoint/2010/main" val="30050749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9344161-5371-8940-BD65-1988B90E1E11}" type="slidenum">
              <a:rPr lang="en-US"/>
              <a:pPr eaLnBrk="1" hangingPunct="1"/>
              <a:t>1</a:t>
            </a:fld>
            <a:endParaRPr lang="en-US"/>
          </a:p>
        </p:txBody>
      </p:sp>
      <p:sp>
        <p:nvSpPr>
          <p:cNvPr id="27651" name="Rectangle 2"/>
          <p:cNvSpPr>
            <a:spLocks noRot="1" noChangeArrowheads="1" noTextEdit="1"/>
          </p:cNvSpPr>
          <p:nvPr>
            <p:ph type="sldImg"/>
          </p:nvPr>
        </p:nvSpPr>
        <p:spPr>
          <a:ln/>
        </p:spPr>
      </p:sp>
      <p:sp>
        <p:nvSpPr>
          <p:cNvPr id="2765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Hi Kids! Welcome to Fit4Kidz!  Today we are going to review some of the important material you have learned over the past few months. Let</a:t>
            </a:r>
            <a:r>
              <a:rPr lang="ja-JP" altLang="en-US"/>
              <a:t>’</a:t>
            </a:r>
            <a:r>
              <a:rPr lang="en-US"/>
              <a:t>s get started!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A7A5B7BE-0109-4246-9369-D266A67641ED}" type="slidenum">
              <a:rPr lang="en-US"/>
              <a:pPr eaLnBrk="1" hangingPunct="1"/>
              <a:t>10</a:t>
            </a:fld>
            <a:endParaRPr lang="en-US"/>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For lesson #7, we discussed dairy, calcium and vitamin D.  Milk and dairy are important because they contain calcium and vitamin D, which helps you build and maintain strong bones and teeth.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6E93257-A279-7240-B823-5E32ED6FA64C}" type="slidenum">
              <a:rPr lang="en-US"/>
              <a:pPr eaLnBrk="1" hangingPunct="1"/>
              <a:t>11</a:t>
            </a:fld>
            <a:endParaRPr lang="en-US"/>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Lesson #8 was all about oils, or fats.   Some foods that contain good fats are fish, nuts, avocado and oils such as olive oil, canola oil and vegetable oil.  Some foods that contain bad fats are regular cheese, whole milk, butter, beef, bacon, sausage, cookies and doughnuts.  However, because cheese and milk are good sources of calcium, try low-fat versions instead!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B29C5B8-7D37-1547-BA55-9D1587577B48}" type="slidenum">
              <a:rPr lang="en-US"/>
              <a:pPr eaLnBrk="1" hangingPunct="1"/>
              <a:t>12</a:t>
            </a:fld>
            <a:endParaRPr lang="en-US"/>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In lesson #9, we learned all about vivacious veggies. Vegetables come in many different colors like purple, green, yellow, orange, red, white and brown.  We should get at least 2 ½ cups of these colorful vegetables every day to stay healthy.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C8EC391-4902-BD43-A9E0-16EDC0477B71}" type="slidenum">
              <a:rPr lang="en-US"/>
              <a:pPr eaLnBrk="1" hangingPunct="1"/>
              <a:t>13</a:t>
            </a:fld>
            <a:endParaRPr lang="en-US"/>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In lesson #10 we had fun with fruits!  Eating a variety of different fruits will help you get the right nutrients and vitamins your body needs to stay healthy.  We should get 1 ½ cups of fruits every day.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BB87A977-7B4F-A142-9B8B-D572B811055C}" type="slidenum">
              <a:rPr lang="en-US"/>
              <a:pPr eaLnBrk="1" hangingPunct="1"/>
              <a:t>14</a:t>
            </a:fld>
            <a:endParaRPr lang="en-US"/>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Lesson #11 was all about beverages such as water, soda and juice.  Water does a lot of great things for us which is why it is so important for us to drink!  Water keeps the body from getting too hot, converts food into energy, gets rid of wastes through going to the bathroom and sweating, and cushions the organs.  Fluids can be found in sodas, water, juices, milk and by eating fruits or vegetables.  However, water and milk are the best ways to provide your body with fluids because soda and juices contain a lot of extra sugar that our bodies do not need.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5A0BC74-358E-C242-9D91-B74F06482222}" type="slidenum">
              <a:rPr lang="en-US"/>
              <a:pPr eaLnBrk="1" hangingPunct="1"/>
              <a:t>15</a:t>
            </a:fld>
            <a:endParaRPr lang="en-US"/>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Lesson #12 was all about serving sizes and portion control.  Understanding serving sizes and portion control will help you to eat the right amount of food your body needs.  Your plate should have ½ fruits and vegetables, ¼ meat and beans, ¼ grains, and a source of dairy, such as a glass of milk.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8D2A8E4E-1C75-E648-8513-B1B327A33FB8}" type="slidenum">
              <a:rPr lang="en-US"/>
              <a:pPr eaLnBrk="1" hangingPunct="1"/>
              <a:t>16</a:t>
            </a:fld>
            <a:endParaRPr lang="en-US"/>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For lesson #13, we discussed the nutrients that your body needs.  There are many nutrients that help many different parts of our body. Lets go over a few of them!  Vitamin A helps you see at night because it helps your eyes.  Vitamin D helps build strong bones and teeth! Vitamin E protects your skin.  Vitamin K helps stop bleeding if you ever get a cut and vitamin C helps fight infections and keeps you from getting sick!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065ADC5-BC58-474E-8469-FA826FA2BE1F}" type="slidenum">
              <a:rPr lang="en-US"/>
              <a:pPr eaLnBrk="1" hangingPunct="1"/>
              <a:t>17</a:t>
            </a:fld>
            <a:endParaRPr lang="en-US"/>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For lesson #14, we had fun with food labels!  Food labels can be found on all packaged and processed foods such as cookies, crackers, frozen meals and cereals.   Whole, fresh foods such as fruits, vegetables, fish and meats do not have food labels.  Reading and understanding food labels can help you make better food choices!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82D93D1-640F-414B-90AC-A3E25F78997A}" type="slidenum">
              <a:rPr lang="en-US"/>
              <a:pPr eaLnBrk="1" hangingPunct="1"/>
              <a:t>18</a:t>
            </a:fld>
            <a:endParaRPr lang="en-US"/>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Lesson #15 was all about exercise.  It is important to get at least 60 minutes of exercise every day and there are a lot of fun ways to do this!  You can jump, ride a bike, run, go swimming, walk your dog and so much more!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D03A167-2984-4047-8021-5280CC56D749}" type="slidenum">
              <a:rPr lang="en-US"/>
              <a:pPr eaLnBrk="1" hangingPunct="1"/>
              <a:t>19</a:t>
            </a:fld>
            <a:endParaRPr lang="en-US"/>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For lesson #16 we discussed healthy school lunches.  Eating healthy while at school can be easy and fun.  A healthy lunch should include whole grains, protein, fruit and vegetables and milk or dairy.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66442F8-71B6-7646-839C-353F3DC09A84}" type="slidenum">
              <a:rPr lang="en-US"/>
              <a:pPr eaLnBrk="1" hangingPunct="1"/>
              <a:t>2</a:t>
            </a:fld>
            <a:endParaRPr lang="en-US"/>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So like I said, today we are going to review the important material you have learned through this program.  We hope that you remember some of the information we are going over so that you are able to eat healthier and stay fit!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5BCECFC-9259-E24F-AF8F-C0B66CBFFFFF}" type="slidenum">
              <a:rPr lang="en-US"/>
              <a:pPr eaLnBrk="1" hangingPunct="1"/>
              <a:t>20</a:t>
            </a:fld>
            <a:endParaRPr lang="en-US"/>
          </a:p>
        </p:txBody>
      </p:sp>
      <p:sp>
        <p:nvSpPr>
          <p:cNvPr id="47107" name="Rectangle 2"/>
          <p:cNvSpPr>
            <a:spLocks noRot="1" noChangeArrowheads="1" noTextEdit="1"/>
          </p:cNvSpPr>
          <p:nvPr>
            <p:ph type="sldImg"/>
          </p:nvPr>
        </p:nvSpPr>
        <p:spPr>
          <a:ln/>
        </p:spPr>
      </p:sp>
      <p:sp>
        <p:nvSpPr>
          <p:cNvPr id="4710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Lesson #17 taught us all about healthy snacks and easy recipes.  Snacks are small amounts of food you eat between meals.  Healthy snacks contain foods from at least two food groups.  For example, eating celery with peanut butter would give you a snack from the vegetable group and the meat and beans group.  Add raisins on top and you get the fruit group into your healthy snack as well!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B4AA2C50-43D2-8A4A-9589-83AE7BA2908A}" type="slidenum">
              <a:rPr lang="en-US"/>
              <a:pPr eaLnBrk="1" hangingPunct="1"/>
              <a:t>21</a:t>
            </a:fld>
            <a:endParaRPr lang="en-US"/>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In lesson #18 we discussed grocery shopping for kids.  A grocery story is a store that sells mostly food and other related materials.  Making a shopping list helps you when shopping at the grocery store. Your shopping list should contain at least one food from each group in the Fit4Kidz Food Guide Pyramid.  To help decrease the amount of unhealthy foods you buy at the store, avoid walking through the middle aisles that contain chips, dip, candies, sodas and frozen meals.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F8583B4-F125-244F-8479-9BBA9585E7BE}" type="slidenum">
              <a:rPr lang="en-US"/>
              <a:pPr eaLnBrk="1" hangingPunct="1"/>
              <a:t>22</a:t>
            </a:fld>
            <a:endParaRPr lang="en-US"/>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We discussed alternative diets in lesson #19.  Many people need or choose to eat alternative diets to suit their lifestyles. Some examples are vegetarian diets, gluten-free diets and lactose-free diets.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EE4F03E-7DDE-F64A-91D1-1E82DC152D6D}" type="slidenum">
              <a:rPr lang="en-US"/>
              <a:pPr eaLnBrk="1" hangingPunct="1"/>
              <a:t>23</a:t>
            </a:fld>
            <a:endParaRPr lang="en-US"/>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Now that we have finished our review, print and complete the Fit4Kidz Quiz!  Once you are finished go over the correct answers to see how much you have learned!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AE78B0D9-305D-684D-AEE3-FECF5EF8A340}" type="slidenum">
              <a:rPr lang="en-US"/>
              <a:pPr eaLnBrk="1" hangingPunct="1"/>
              <a:t>24</a:t>
            </a:fld>
            <a:endParaRPr lang="en-US"/>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Congratulations! You have now completed the Fit4Kidz program!  Now use your new-found knowledge to eat healthier, live happier and stay fit!  For more information, please visit www.fit4.kidz.us.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239E032-12AC-C540-AB22-CF166D1E0074}" type="slidenum">
              <a:rPr lang="en-US"/>
              <a:pPr eaLnBrk="1" hangingPunct="1"/>
              <a:t>3</a:t>
            </a:fld>
            <a:endParaRPr lang="en-US"/>
          </a:p>
        </p:txBody>
      </p:sp>
      <p:sp>
        <p:nvSpPr>
          <p:cNvPr id="29699" name="Rectangle 2"/>
          <p:cNvSpPr>
            <a:spLocks noRot="1" noChangeArrowheads="1" noTextEdit="1"/>
          </p:cNvSpPr>
          <p:nvPr>
            <p:ph type="sldImg"/>
          </p:nvPr>
        </p:nvSpPr>
        <p:spPr>
          <a:ln/>
        </p:spPr>
      </p:sp>
      <p:sp>
        <p:nvSpPr>
          <p:cNvPr id="2970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Our goals for today are to briefly review important material, take a quick quiz to assess your nutrition knowledge and receive your Certificates of Completion and your personal Fit4Kidz Folders.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5F4F432-4915-1B4C-97D9-00A25522AF4E}" type="slidenum">
              <a:rPr lang="en-US"/>
              <a:pPr eaLnBrk="1" hangingPunct="1"/>
              <a:t>4</a:t>
            </a:fld>
            <a:endParaRPr lang="en-US"/>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In lesson #1 we learned about the Fit4Kidz Guide to Food Groups and My Plate.  We learned that a balanced diet includes healthy food choices from all of the food groups.  There are 5 food groups, and then oils.  Oils is not considered a food group, but a small amount is still needed in the diet.  The 5 food groups are grains, vegetables, fruits, dairy, and meat and beans.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8D3A692-9F25-DA40-A1EA-0AEB5E5F65FD}" type="slidenum">
              <a:rPr lang="en-US"/>
              <a:pPr eaLnBrk="1" hangingPunct="1"/>
              <a:t>5</a:t>
            </a:fld>
            <a:endParaRPr lang="en-US"/>
          </a:p>
        </p:txBody>
      </p:sp>
      <p:sp>
        <p:nvSpPr>
          <p:cNvPr id="31747" name="Rectangle 2"/>
          <p:cNvSpPr>
            <a:spLocks noRot="1" noChangeArrowheads="1" noTextEdit="1"/>
          </p:cNvSpPr>
          <p:nvPr>
            <p:ph type="sldImg"/>
          </p:nvPr>
        </p:nvSpPr>
        <p:spPr>
          <a:ln/>
        </p:spPr>
      </p:sp>
      <p:sp>
        <p:nvSpPr>
          <p:cNvPr id="317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The second lesson we learned about how to maintain a healthy weight and the importance of eating breakfast.  We discussed how calories are found in food and give you energy to do things like run, jump and ride a bike.  A healthy breakfast includes foods from at least three food groups on the Food Guide My Plate.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018DF3C-8781-044F-9D69-E19F0947000E}" type="slidenum">
              <a:rPr lang="en-US"/>
              <a:pPr eaLnBrk="1" hangingPunct="1"/>
              <a:t>6</a:t>
            </a:fld>
            <a:endParaRPr lang="en-US"/>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Lesson #3 we talked about tracking your food intake.   Food frequency questionnaires, also known as FFQs, and food records are meant to track your food intake and help distinguish your food patterns over a few days, a few weeks, a few months or even a year!  This allows you to see what your eating so that you can try to make improvements in your diet!  The Fit4Kidz Scorecard helps you keep track of the amounts of fruits, vegetables, grains, dairy, and meats/beans you eat over a few days, weeks or months.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F2B698AB-8164-2A4B-80F9-389531A0D2C5}" type="slidenum">
              <a:rPr lang="en-US"/>
              <a:pPr eaLnBrk="1" hangingPunct="1"/>
              <a:t>7</a:t>
            </a:fld>
            <a:endParaRPr lang="en-US"/>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For lesson #4 we discussed carbohydrates and grains.  Carbohydrates are the main energy source for your body.  Grains are the largest stripe on the Fit4Kidz Food Guide Pyramid because we should have the most amount of this food in our diet.  Some good sources of grains are whole grain bread, whole grain crackers, whole wheat pasta and brown rice.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76FDCB6-14F8-CA4B-AF84-94332226EC36}" type="slidenum">
              <a:rPr lang="en-US"/>
              <a:pPr eaLnBrk="1" hangingPunct="1"/>
              <a:t>8</a:t>
            </a:fld>
            <a:endParaRPr lang="en-US"/>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Lesson #5 was full of fiber!  We talked about how fiber is found in many types of foods such as fruits, vegetables, grains, beans and oats.  Fiber helps us feel full and helps us fight against certain cancers. Yay fiber!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A480609-37E3-CA4E-905A-8FDC7237C0DE}" type="slidenum">
              <a:rPr lang="en-US"/>
              <a:pPr eaLnBrk="1" hangingPunct="1"/>
              <a:t>9</a:t>
            </a:fld>
            <a:endParaRPr lang="en-US"/>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t>Lesson #6 was all about the power of protein.  Protein is an important part of your diet that helps you grow and keeps you strong.  Protein is found in many foods, including meat, fish, eggs, dairy products and beans.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8E5E927-4B53-D748-91CC-9FF9A06C8735}" type="slidenum">
              <a:rPr lang="en-US"/>
              <a:pPr/>
              <a:t>‹#›</a:t>
            </a:fld>
            <a:endParaRPr lang="en-US"/>
          </a:p>
        </p:txBody>
      </p:sp>
    </p:spTree>
    <p:extLst>
      <p:ext uri="{BB962C8B-B14F-4D97-AF65-F5344CB8AC3E}">
        <p14:creationId xmlns:p14="http://schemas.microsoft.com/office/powerpoint/2010/main" val="3535110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744B21B-E4E0-3749-997E-579A71EB190F}" type="slidenum">
              <a:rPr lang="en-US"/>
              <a:pPr/>
              <a:t>‹#›</a:t>
            </a:fld>
            <a:endParaRPr lang="en-US"/>
          </a:p>
        </p:txBody>
      </p:sp>
    </p:spTree>
    <p:extLst>
      <p:ext uri="{BB962C8B-B14F-4D97-AF65-F5344CB8AC3E}">
        <p14:creationId xmlns:p14="http://schemas.microsoft.com/office/powerpoint/2010/main" val="3184658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20F298F-B439-4547-9F98-B6863852D21B}" type="slidenum">
              <a:rPr lang="en-US"/>
              <a:pPr/>
              <a:t>‹#›</a:t>
            </a:fld>
            <a:endParaRPr lang="en-US"/>
          </a:p>
        </p:txBody>
      </p:sp>
    </p:spTree>
    <p:extLst>
      <p:ext uri="{BB962C8B-B14F-4D97-AF65-F5344CB8AC3E}">
        <p14:creationId xmlns:p14="http://schemas.microsoft.com/office/powerpoint/2010/main" val="409157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EE1C254-8E2A-A442-8C35-07BA84E0826C}" type="slidenum">
              <a:rPr lang="en-US"/>
              <a:pPr/>
              <a:t>‹#›</a:t>
            </a:fld>
            <a:endParaRPr lang="en-US"/>
          </a:p>
        </p:txBody>
      </p:sp>
    </p:spTree>
    <p:extLst>
      <p:ext uri="{BB962C8B-B14F-4D97-AF65-F5344CB8AC3E}">
        <p14:creationId xmlns:p14="http://schemas.microsoft.com/office/powerpoint/2010/main" val="387152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8AF052D-67C6-4E49-B7CE-37BF1DF31F7D}" type="slidenum">
              <a:rPr lang="en-US"/>
              <a:pPr/>
              <a:t>‹#›</a:t>
            </a:fld>
            <a:endParaRPr lang="en-US"/>
          </a:p>
        </p:txBody>
      </p:sp>
    </p:spTree>
    <p:extLst>
      <p:ext uri="{BB962C8B-B14F-4D97-AF65-F5344CB8AC3E}">
        <p14:creationId xmlns:p14="http://schemas.microsoft.com/office/powerpoint/2010/main" val="786424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206EC1E-ED45-4F4C-BFB9-6AA587B9751A}" type="slidenum">
              <a:rPr lang="en-US"/>
              <a:pPr/>
              <a:t>‹#›</a:t>
            </a:fld>
            <a:endParaRPr lang="en-US"/>
          </a:p>
        </p:txBody>
      </p:sp>
    </p:spTree>
    <p:extLst>
      <p:ext uri="{BB962C8B-B14F-4D97-AF65-F5344CB8AC3E}">
        <p14:creationId xmlns:p14="http://schemas.microsoft.com/office/powerpoint/2010/main" val="3578586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E6B7DAA4-0CA7-344C-A35D-D94E268F0C9F}" type="slidenum">
              <a:rPr lang="en-US"/>
              <a:pPr/>
              <a:t>‹#›</a:t>
            </a:fld>
            <a:endParaRPr lang="en-US"/>
          </a:p>
        </p:txBody>
      </p:sp>
    </p:spTree>
    <p:extLst>
      <p:ext uri="{BB962C8B-B14F-4D97-AF65-F5344CB8AC3E}">
        <p14:creationId xmlns:p14="http://schemas.microsoft.com/office/powerpoint/2010/main" val="3785610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33E5C9AB-C6FA-FD41-AD0E-4C8021996099}" type="slidenum">
              <a:rPr lang="en-US"/>
              <a:pPr/>
              <a:t>‹#›</a:t>
            </a:fld>
            <a:endParaRPr lang="en-US"/>
          </a:p>
        </p:txBody>
      </p:sp>
    </p:spTree>
    <p:extLst>
      <p:ext uri="{BB962C8B-B14F-4D97-AF65-F5344CB8AC3E}">
        <p14:creationId xmlns:p14="http://schemas.microsoft.com/office/powerpoint/2010/main" val="2466615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0B938F53-560B-B04F-B318-108488AB292D}" type="slidenum">
              <a:rPr lang="en-US"/>
              <a:pPr/>
              <a:t>‹#›</a:t>
            </a:fld>
            <a:endParaRPr lang="en-US"/>
          </a:p>
        </p:txBody>
      </p:sp>
    </p:spTree>
    <p:extLst>
      <p:ext uri="{BB962C8B-B14F-4D97-AF65-F5344CB8AC3E}">
        <p14:creationId xmlns:p14="http://schemas.microsoft.com/office/powerpoint/2010/main" val="768408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5110334-CE60-4449-BCA9-0F0003C46EDB}" type="slidenum">
              <a:rPr lang="en-US"/>
              <a:pPr/>
              <a:t>‹#›</a:t>
            </a:fld>
            <a:endParaRPr lang="en-US"/>
          </a:p>
        </p:txBody>
      </p:sp>
    </p:spTree>
    <p:extLst>
      <p:ext uri="{BB962C8B-B14F-4D97-AF65-F5344CB8AC3E}">
        <p14:creationId xmlns:p14="http://schemas.microsoft.com/office/powerpoint/2010/main" val="7301066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B2800D8D-A305-6A45-984E-3B51373C8BD5}" type="slidenum">
              <a:rPr lang="en-US"/>
              <a:pPr/>
              <a:t>‹#›</a:t>
            </a:fld>
            <a:endParaRPr lang="en-US"/>
          </a:p>
        </p:txBody>
      </p:sp>
    </p:spTree>
    <p:extLst>
      <p:ext uri="{BB962C8B-B14F-4D97-AF65-F5344CB8AC3E}">
        <p14:creationId xmlns:p14="http://schemas.microsoft.com/office/powerpoint/2010/main" val="604534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95637019-A494-224C-A85F-A006A6EB5E4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6.em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4.emf"/></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emf"/><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emf"/><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hyperlink" Target="http://www.fit4kidz.us/" TargetMode="External"/><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en-US" sz="4800" b="1">
                <a:solidFill>
                  <a:schemeClr val="hlink"/>
                </a:solidFill>
                <a:latin typeface="Comic Sans MS" charset="0"/>
              </a:rPr>
              <a:t>Fit4Kidz Review!</a:t>
            </a:r>
          </a:p>
        </p:txBody>
      </p:sp>
      <p:pic>
        <p:nvPicPr>
          <p:cNvPr id="205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533400"/>
            <a:ext cx="82296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3733800"/>
            <a:ext cx="2286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053"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3886200"/>
            <a:ext cx="24384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05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#7 – Dairy, Calcium and Vitamin D</a:t>
            </a:r>
          </a:p>
        </p:txBody>
      </p:sp>
      <p:sp>
        <p:nvSpPr>
          <p:cNvPr id="11267" name="Rectangle 3"/>
          <p:cNvSpPr>
            <a:spLocks noGrp="1" noChangeArrowheads="1"/>
          </p:cNvSpPr>
          <p:nvPr>
            <p:ph type="body" idx="1"/>
          </p:nvPr>
        </p:nvSpPr>
        <p:spPr>
          <a:xfrm>
            <a:off x="457200" y="1828800"/>
            <a:ext cx="6172200" cy="4648200"/>
          </a:xfrm>
        </p:spPr>
        <p:txBody>
          <a:bodyPr/>
          <a:lstStyle/>
          <a:p>
            <a:pPr eaLnBrk="1" hangingPunct="1">
              <a:lnSpc>
                <a:spcPct val="80000"/>
              </a:lnSpc>
            </a:pPr>
            <a:r>
              <a:rPr lang="en-US" sz="2400">
                <a:solidFill>
                  <a:schemeClr val="accent2"/>
                </a:solidFill>
                <a:latin typeface="Comic Sans MS" charset="0"/>
              </a:rPr>
              <a:t>Milk and dairy are important because they contain calcium and vitamin D, which helps you build and maintain strong bones and teeth.</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It is important to consume 3 servings of dairy per day. One serving of dairy can count as 1 cup of milk, 1 cup of yogurt, or 1 slice of cheese.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Remember to consume low-fat or non-fat dairy products to keep your body healthy and slim. </a:t>
            </a:r>
          </a:p>
        </p:txBody>
      </p:sp>
      <p:pic>
        <p:nvPicPr>
          <p:cNvPr id="11268" name="Picture 6" descr="Cow with a glas of milk Royalty Free Stock Vector Art Illustration"/>
          <p:cNvPicPr>
            <a:picLocks noChangeAspect="1" noChangeArrowheads="1"/>
          </p:cNvPicPr>
          <p:nvPr/>
        </p:nvPicPr>
        <p:blipFill>
          <a:blip r:embed="rId3">
            <a:alphaModFix amt="0"/>
            <a:extLst>
              <a:ext uri="{28A0092B-C50C-407E-A947-70E740481C1C}">
                <a14:useLocalDpi xmlns:a14="http://schemas.microsoft.com/office/drawing/2010/main" val="0"/>
              </a:ext>
            </a:extLst>
          </a:blip>
          <a:srcRect/>
          <a:stretch>
            <a:fillRect/>
          </a:stretch>
        </p:blipFill>
        <p:spPr bwMode="auto">
          <a:xfrm>
            <a:off x="6629400" y="3810000"/>
            <a:ext cx="2003425" cy="250507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126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1066800"/>
            <a:ext cx="18938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b="1">
                <a:solidFill>
                  <a:schemeClr val="hlink"/>
                </a:solidFill>
                <a:latin typeface="Comic Sans MS" charset="0"/>
              </a:rPr>
              <a:t>Lesson #8 – All About Oils</a:t>
            </a:r>
          </a:p>
        </p:txBody>
      </p:sp>
      <p:sp>
        <p:nvSpPr>
          <p:cNvPr id="12291" name="Rectangle 3"/>
          <p:cNvSpPr>
            <a:spLocks noGrp="1" noChangeArrowheads="1"/>
          </p:cNvSpPr>
          <p:nvPr>
            <p:ph type="body" idx="1"/>
          </p:nvPr>
        </p:nvSpPr>
        <p:spPr>
          <a:xfrm>
            <a:off x="457200" y="1600200"/>
            <a:ext cx="4876800" cy="4800600"/>
          </a:xfrm>
        </p:spPr>
        <p:txBody>
          <a:bodyPr/>
          <a:lstStyle/>
          <a:p>
            <a:pPr eaLnBrk="1" hangingPunct="1"/>
            <a:r>
              <a:rPr lang="en-US" sz="2400">
                <a:solidFill>
                  <a:schemeClr val="accent2"/>
                </a:solidFill>
                <a:latin typeface="Comic Sans MS" charset="0"/>
              </a:rPr>
              <a:t>Some foods that contain </a:t>
            </a:r>
            <a:r>
              <a:rPr lang="en-US" sz="2400">
                <a:solidFill>
                  <a:srgbClr val="33CC33"/>
                </a:solidFill>
                <a:latin typeface="Comic Sans MS" charset="0"/>
              </a:rPr>
              <a:t>good </a:t>
            </a:r>
            <a:r>
              <a:rPr lang="en-US" sz="2400">
                <a:solidFill>
                  <a:schemeClr val="accent2"/>
                </a:solidFill>
                <a:latin typeface="Comic Sans MS" charset="0"/>
              </a:rPr>
              <a:t>fats are fish, nuts, avocado, and oils such as olive oil, canola oil and vegetable oil. </a:t>
            </a:r>
          </a:p>
          <a:p>
            <a:pPr eaLnBrk="1" hangingPunct="1"/>
            <a:r>
              <a:rPr lang="en-US" sz="2400">
                <a:solidFill>
                  <a:schemeClr val="accent2"/>
                </a:solidFill>
                <a:latin typeface="Comic Sans MS" charset="0"/>
              </a:rPr>
              <a:t>Some foods that contain </a:t>
            </a:r>
            <a:r>
              <a:rPr lang="en-US" sz="2400">
                <a:solidFill>
                  <a:srgbClr val="FF3300"/>
                </a:solidFill>
                <a:latin typeface="Comic Sans MS" charset="0"/>
              </a:rPr>
              <a:t>bad </a:t>
            </a:r>
            <a:r>
              <a:rPr lang="en-US" sz="2400">
                <a:solidFill>
                  <a:schemeClr val="accent2"/>
                </a:solidFill>
                <a:latin typeface="Comic Sans MS" charset="0"/>
              </a:rPr>
              <a:t>fats are regular cheese, whole milk, butter, beef, bacon, sausage, cookies and doughnuts. Because cheese and milk are good sources of calcium, try low-fat versions instead!</a:t>
            </a:r>
            <a:endParaRPr lang="en-US" sz="2400">
              <a:solidFill>
                <a:srgbClr val="FF3300"/>
              </a:solidFill>
              <a:latin typeface="Comic Sans MS" charset="0"/>
            </a:endParaRPr>
          </a:p>
        </p:txBody>
      </p:sp>
      <p:pic>
        <p:nvPicPr>
          <p:cNvPr id="1229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209800"/>
            <a:ext cx="3886200" cy="275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#9 – Vivacious Veggies</a:t>
            </a:r>
          </a:p>
        </p:txBody>
      </p:sp>
      <p:sp>
        <p:nvSpPr>
          <p:cNvPr id="13315" name="Rectangle 3"/>
          <p:cNvSpPr>
            <a:spLocks noGrp="1" noChangeArrowheads="1"/>
          </p:cNvSpPr>
          <p:nvPr>
            <p:ph type="body" idx="1"/>
          </p:nvPr>
        </p:nvSpPr>
        <p:spPr>
          <a:xfrm>
            <a:off x="457200" y="1600200"/>
            <a:ext cx="5562600" cy="4572000"/>
          </a:xfrm>
        </p:spPr>
        <p:txBody>
          <a:bodyPr/>
          <a:lstStyle/>
          <a:p>
            <a:pPr eaLnBrk="1" hangingPunct="1"/>
            <a:r>
              <a:rPr lang="en-US" sz="2400">
                <a:solidFill>
                  <a:schemeClr val="accent2"/>
                </a:solidFill>
                <a:latin typeface="Comic Sans MS" charset="0"/>
              </a:rPr>
              <a:t>Vegetables come in many different colors like purple, green, yellow, orange, red, white and brown. </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We should get 2 ½ cups of vegetables every day.</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According to MyPlate, ¼ of your plate during meals should contain vegetables.</a:t>
            </a:r>
            <a:r>
              <a:rPr lang="en-US" sz="2400">
                <a:latin typeface="Comic Sans MS" charset="0"/>
              </a:rPr>
              <a:t> </a:t>
            </a:r>
          </a:p>
        </p:txBody>
      </p:sp>
      <p:pic>
        <p:nvPicPr>
          <p:cNvPr id="13316"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2057400"/>
            <a:ext cx="2092325"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b="1">
                <a:solidFill>
                  <a:schemeClr val="hlink"/>
                </a:solidFill>
                <a:latin typeface="Comic Sans MS" charset="0"/>
              </a:rPr>
              <a:t>Lesson #10 - Fun Fruits</a:t>
            </a:r>
          </a:p>
        </p:txBody>
      </p:sp>
      <p:sp>
        <p:nvSpPr>
          <p:cNvPr id="14339" name="Rectangle 3"/>
          <p:cNvSpPr>
            <a:spLocks noGrp="1" noChangeArrowheads="1"/>
          </p:cNvSpPr>
          <p:nvPr>
            <p:ph type="body" idx="1"/>
          </p:nvPr>
        </p:nvSpPr>
        <p:spPr>
          <a:xfrm>
            <a:off x="457200" y="1600200"/>
            <a:ext cx="5562600" cy="4525963"/>
          </a:xfrm>
        </p:spPr>
        <p:txBody>
          <a:bodyPr/>
          <a:lstStyle/>
          <a:p>
            <a:pPr eaLnBrk="1" hangingPunct="1">
              <a:lnSpc>
                <a:spcPct val="90000"/>
              </a:lnSpc>
            </a:pPr>
            <a:r>
              <a:rPr lang="en-US" sz="2400">
                <a:solidFill>
                  <a:schemeClr val="accent2"/>
                </a:solidFill>
                <a:latin typeface="Comic Sans MS" charset="0"/>
              </a:rPr>
              <a:t>Eating a variety of different fruits will help you get the right nutrients and vitamins your body needs to stay healthy. </a:t>
            </a:r>
          </a:p>
          <a:p>
            <a:pPr eaLnBrk="1" hangingPunct="1">
              <a:lnSpc>
                <a:spcPct val="90000"/>
              </a:lnSpc>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We should get 1 ½ cups of fruits every day. </a:t>
            </a:r>
          </a:p>
          <a:p>
            <a:pPr eaLnBrk="1" hangingPunct="1">
              <a:lnSpc>
                <a:spcPct val="90000"/>
              </a:lnSpc>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According to MyPlate, ¼ of your plate during meals should contain fruits. </a:t>
            </a:r>
          </a:p>
        </p:txBody>
      </p:sp>
      <p:pic>
        <p:nvPicPr>
          <p:cNvPr id="1434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371600"/>
            <a:ext cx="1871663"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4341"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3886200"/>
            <a:ext cx="2971800" cy="209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#11 – Beverages: Water, Soda and Juice</a:t>
            </a:r>
          </a:p>
        </p:txBody>
      </p:sp>
      <p:sp>
        <p:nvSpPr>
          <p:cNvPr id="15363" name="Rectangle 3"/>
          <p:cNvSpPr>
            <a:spLocks noGrp="1" noChangeArrowheads="1"/>
          </p:cNvSpPr>
          <p:nvPr>
            <p:ph type="body" idx="1"/>
          </p:nvPr>
        </p:nvSpPr>
        <p:spPr>
          <a:xfrm>
            <a:off x="457200" y="1600200"/>
            <a:ext cx="8305800" cy="3505200"/>
          </a:xfrm>
        </p:spPr>
        <p:txBody>
          <a:bodyPr/>
          <a:lstStyle/>
          <a:p>
            <a:pPr eaLnBrk="1" hangingPunct="1">
              <a:lnSpc>
                <a:spcPct val="80000"/>
              </a:lnSpc>
            </a:pPr>
            <a:r>
              <a:rPr lang="en-US" sz="2400">
                <a:solidFill>
                  <a:schemeClr val="accent2"/>
                </a:solidFill>
                <a:latin typeface="Comic Sans MS" charset="0"/>
              </a:rPr>
              <a:t>Water keeps the body from getting too hot, converts food into energy, gets rid of wastes through going to the bathroom and sweating, and cushions the organs.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Fluids are found in sodas, water, juices, milk and eating fruits or vegetables.  However, water and milk are the best ways to provide your body with fluids because soda and juices contain a lot of extra sugar that our bodies do not need. </a:t>
            </a:r>
          </a:p>
        </p:txBody>
      </p:sp>
      <p:pic>
        <p:nvPicPr>
          <p:cNvPr id="1536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572000"/>
            <a:ext cx="2438400"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6" descr="Ice Tea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4267200"/>
            <a:ext cx="182245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#12 – Serving Sizes and Portion Control</a:t>
            </a:r>
            <a:r>
              <a:rPr lang="en-US" sz="4000" b="1">
                <a:solidFill>
                  <a:srgbClr val="0CA2C0"/>
                </a:solidFill>
                <a:latin typeface="Comic Sans MS" charset="0"/>
              </a:rPr>
              <a:t> </a:t>
            </a:r>
          </a:p>
        </p:txBody>
      </p:sp>
      <p:sp>
        <p:nvSpPr>
          <p:cNvPr id="16387" name="Rectangle 3"/>
          <p:cNvSpPr>
            <a:spLocks noGrp="1" noChangeArrowheads="1"/>
          </p:cNvSpPr>
          <p:nvPr>
            <p:ph type="body" idx="1"/>
          </p:nvPr>
        </p:nvSpPr>
        <p:spPr>
          <a:xfrm>
            <a:off x="457200" y="2057400"/>
            <a:ext cx="6477000" cy="4068763"/>
          </a:xfrm>
        </p:spPr>
        <p:txBody>
          <a:bodyPr/>
          <a:lstStyle/>
          <a:p>
            <a:pPr eaLnBrk="1" hangingPunct="1"/>
            <a:r>
              <a:rPr lang="en-US" sz="2400">
                <a:solidFill>
                  <a:schemeClr val="accent2"/>
                </a:solidFill>
                <a:latin typeface="Comic Sans MS" charset="0"/>
              </a:rPr>
              <a:t>Understanding serving sizes and portion control will help you to eat the right amount of food your body needs. </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Your plate should have ½ fruits and vegetables, ¼ meat and beans, ¼ grains, and a source of dairy, such as a glass of milk.</a:t>
            </a:r>
            <a:r>
              <a:rPr lang="en-US">
                <a:solidFill>
                  <a:schemeClr val="accent2"/>
                </a:solidFill>
                <a:latin typeface="Comic Sans MS" charset="0"/>
              </a:rPr>
              <a:t> </a:t>
            </a:r>
          </a:p>
        </p:txBody>
      </p:sp>
      <p:pic>
        <p:nvPicPr>
          <p:cNvPr id="1638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600200"/>
            <a:ext cx="2271713"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6389"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#13 – Nutrients the Body Needs</a:t>
            </a:r>
          </a:p>
        </p:txBody>
      </p:sp>
      <p:sp>
        <p:nvSpPr>
          <p:cNvPr id="17411" name="Rectangle 3"/>
          <p:cNvSpPr>
            <a:spLocks noGrp="1" noChangeArrowheads="1"/>
          </p:cNvSpPr>
          <p:nvPr>
            <p:ph type="body" idx="1"/>
          </p:nvPr>
        </p:nvSpPr>
        <p:spPr>
          <a:xfrm>
            <a:off x="457200" y="1600200"/>
            <a:ext cx="6553200" cy="4800600"/>
          </a:xfrm>
        </p:spPr>
        <p:txBody>
          <a:bodyPr/>
          <a:lstStyle/>
          <a:p>
            <a:pPr eaLnBrk="1" hangingPunct="1">
              <a:lnSpc>
                <a:spcPct val="90000"/>
              </a:lnSpc>
            </a:pPr>
            <a:r>
              <a:rPr lang="en-US" sz="2400">
                <a:solidFill>
                  <a:schemeClr val="accent2"/>
                </a:solidFill>
                <a:latin typeface="Comic Sans MS" charset="0"/>
              </a:rPr>
              <a:t>Vitamins and minerals are considered micronutrients and your body needs them to survive. They are part of the six essential nutrients. </a:t>
            </a:r>
          </a:p>
          <a:p>
            <a:pPr eaLnBrk="1" hangingPunct="1">
              <a:lnSpc>
                <a:spcPct val="90000"/>
              </a:lnSpc>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Vitamin A helps you see at night. </a:t>
            </a:r>
          </a:p>
          <a:p>
            <a:pPr eaLnBrk="1" hangingPunct="1">
              <a:lnSpc>
                <a:spcPct val="90000"/>
              </a:lnSpc>
            </a:pPr>
            <a:r>
              <a:rPr lang="en-US" sz="2400">
                <a:solidFill>
                  <a:schemeClr val="accent2"/>
                </a:solidFill>
                <a:latin typeface="Comic Sans MS" charset="0"/>
              </a:rPr>
              <a:t>Vitamin D helps make strong bones.</a:t>
            </a:r>
          </a:p>
          <a:p>
            <a:pPr eaLnBrk="1" hangingPunct="1">
              <a:lnSpc>
                <a:spcPct val="90000"/>
              </a:lnSpc>
            </a:pPr>
            <a:r>
              <a:rPr lang="en-US" sz="2400">
                <a:solidFill>
                  <a:schemeClr val="accent2"/>
                </a:solidFill>
                <a:latin typeface="Comic Sans MS" charset="0"/>
              </a:rPr>
              <a:t>Vitamin E protects your skin.</a:t>
            </a:r>
          </a:p>
          <a:p>
            <a:pPr eaLnBrk="1" hangingPunct="1">
              <a:lnSpc>
                <a:spcPct val="90000"/>
              </a:lnSpc>
            </a:pPr>
            <a:r>
              <a:rPr lang="en-US" sz="2400">
                <a:solidFill>
                  <a:schemeClr val="accent2"/>
                </a:solidFill>
                <a:latin typeface="Comic Sans MS" charset="0"/>
              </a:rPr>
              <a:t>Vitamin K helps stop bleeding.</a:t>
            </a:r>
          </a:p>
          <a:p>
            <a:pPr eaLnBrk="1" hangingPunct="1">
              <a:lnSpc>
                <a:spcPct val="90000"/>
              </a:lnSpc>
            </a:pPr>
            <a:r>
              <a:rPr lang="en-US" sz="2400">
                <a:solidFill>
                  <a:schemeClr val="accent2"/>
                </a:solidFill>
                <a:latin typeface="Comic Sans MS" charset="0"/>
              </a:rPr>
              <a:t>Vitamin C helps fight infections and keeps you from getting sick. </a:t>
            </a:r>
          </a:p>
        </p:txBody>
      </p:sp>
      <p:pic>
        <p:nvPicPr>
          <p:cNvPr id="1741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2286000"/>
            <a:ext cx="1878013"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b="1">
                <a:solidFill>
                  <a:schemeClr val="hlink"/>
                </a:solidFill>
                <a:latin typeface="Comic Sans MS" charset="0"/>
              </a:rPr>
              <a:t>Lesson #14 – Food Label Fun</a:t>
            </a:r>
          </a:p>
        </p:txBody>
      </p:sp>
      <p:sp>
        <p:nvSpPr>
          <p:cNvPr id="18435" name="Rectangle 3"/>
          <p:cNvSpPr>
            <a:spLocks noGrp="1" noChangeArrowheads="1"/>
          </p:cNvSpPr>
          <p:nvPr>
            <p:ph type="body" idx="1"/>
          </p:nvPr>
        </p:nvSpPr>
        <p:spPr>
          <a:xfrm>
            <a:off x="457200" y="1600200"/>
            <a:ext cx="5105400" cy="4572000"/>
          </a:xfrm>
        </p:spPr>
        <p:txBody>
          <a:bodyPr/>
          <a:lstStyle/>
          <a:p>
            <a:pPr eaLnBrk="1" hangingPunct="1"/>
            <a:r>
              <a:rPr lang="en-US" sz="2400">
                <a:solidFill>
                  <a:schemeClr val="accent2"/>
                </a:solidFill>
                <a:latin typeface="Comic Sans MS" charset="0"/>
              </a:rPr>
              <a:t>Food labels can be found on all packaged/processed foods such as cookies, crackers, frozen meals and cereals. </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Whole, fresh foods such as fruits, vegetables, fish and meats do not have food labels.</a:t>
            </a:r>
            <a:r>
              <a:rPr lang="en-US">
                <a:solidFill>
                  <a:schemeClr val="accent2"/>
                </a:solidFill>
                <a:latin typeface="Comic Sans MS" charset="0"/>
              </a:rPr>
              <a:t>  </a:t>
            </a:r>
          </a:p>
        </p:txBody>
      </p:sp>
      <p:pic>
        <p:nvPicPr>
          <p:cNvPr id="1843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295400"/>
            <a:ext cx="2408238"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843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3962400"/>
            <a:ext cx="3733800" cy="226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#15 – E is for Exercise</a:t>
            </a:r>
          </a:p>
        </p:txBody>
      </p:sp>
      <p:sp>
        <p:nvSpPr>
          <p:cNvPr id="19459" name="Rectangle 3"/>
          <p:cNvSpPr>
            <a:spLocks noGrp="1" noChangeArrowheads="1"/>
          </p:cNvSpPr>
          <p:nvPr>
            <p:ph type="body" idx="1"/>
          </p:nvPr>
        </p:nvSpPr>
        <p:spPr>
          <a:xfrm>
            <a:off x="304800" y="1524000"/>
            <a:ext cx="5486400" cy="4572000"/>
          </a:xfrm>
        </p:spPr>
        <p:txBody>
          <a:bodyPr/>
          <a:lstStyle/>
          <a:p>
            <a:pPr eaLnBrk="1" hangingPunct="1">
              <a:lnSpc>
                <a:spcPct val="80000"/>
              </a:lnSpc>
            </a:pPr>
            <a:r>
              <a:rPr lang="en-US" sz="2400">
                <a:solidFill>
                  <a:schemeClr val="accent2"/>
                </a:solidFill>
                <a:latin typeface="Comic Sans MS" charset="0"/>
              </a:rPr>
              <a:t>It is important to get at least 60 minutes of exercise every day.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Exercise makes your bones, muscles, and heart healthier.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There are three categories of exercises: flexibility, aerobic, and anaerobic. Try doing all three types to keep all parts of the body fit. </a:t>
            </a:r>
          </a:p>
        </p:txBody>
      </p:sp>
      <p:pic>
        <p:nvPicPr>
          <p:cNvPr id="1946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447800"/>
            <a:ext cx="27432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9461"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4191000"/>
            <a:ext cx="2514600" cy="246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9462"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#16 – Healthy School Lunches</a:t>
            </a:r>
          </a:p>
        </p:txBody>
      </p:sp>
      <p:sp>
        <p:nvSpPr>
          <p:cNvPr id="20483" name="Rectangle 3"/>
          <p:cNvSpPr>
            <a:spLocks noGrp="1" noChangeArrowheads="1"/>
          </p:cNvSpPr>
          <p:nvPr>
            <p:ph type="body" idx="1"/>
          </p:nvPr>
        </p:nvSpPr>
        <p:spPr/>
        <p:txBody>
          <a:bodyPr/>
          <a:lstStyle/>
          <a:p>
            <a:pPr eaLnBrk="1" hangingPunct="1"/>
            <a:r>
              <a:rPr lang="en-US" sz="2400">
                <a:solidFill>
                  <a:schemeClr val="accent2"/>
                </a:solidFill>
                <a:latin typeface="Comic Sans MS" charset="0"/>
              </a:rPr>
              <a:t>Eating healthy while at school can be easy and fun. A healthy lunch should include whole grains, protein, fruit and vegetables, and milk or dairy. </a:t>
            </a:r>
          </a:p>
        </p:txBody>
      </p:sp>
      <p:pic>
        <p:nvPicPr>
          <p:cNvPr id="2048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581400"/>
            <a:ext cx="24384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048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3276600"/>
            <a:ext cx="27432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048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0" y="3441700"/>
            <a:ext cx="2514600" cy="246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048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b="1">
                <a:solidFill>
                  <a:schemeClr val="hlink"/>
                </a:solidFill>
                <a:latin typeface="Comic Sans MS" charset="0"/>
              </a:rPr>
              <a:t>Today we will…</a:t>
            </a:r>
            <a:r>
              <a:rPr lang="en-US">
                <a:solidFill>
                  <a:srgbClr val="0CA2C0"/>
                </a:solidFill>
                <a:latin typeface="Comic Sans MS" charset="0"/>
              </a:rPr>
              <a:t> </a:t>
            </a:r>
          </a:p>
        </p:txBody>
      </p:sp>
      <p:sp>
        <p:nvSpPr>
          <p:cNvPr id="3075" name="Rectangle 3"/>
          <p:cNvSpPr>
            <a:spLocks noGrp="1" noChangeArrowheads="1"/>
          </p:cNvSpPr>
          <p:nvPr>
            <p:ph type="body" idx="1"/>
          </p:nvPr>
        </p:nvSpPr>
        <p:spPr>
          <a:xfrm>
            <a:off x="457200" y="1828800"/>
            <a:ext cx="8229600" cy="1295400"/>
          </a:xfrm>
        </p:spPr>
        <p:txBody>
          <a:bodyPr/>
          <a:lstStyle/>
          <a:p>
            <a:pPr algn="ctr" eaLnBrk="1" hangingPunct="1">
              <a:buFontTx/>
              <a:buNone/>
            </a:pPr>
            <a:r>
              <a:rPr lang="en-US" sz="2800">
                <a:solidFill>
                  <a:schemeClr val="accent2"/>
                </a:solidFill>
                <a:latin typeface="Comic Sans MS" charset="0"/>
              </a:rPr>
              <a:t>Review main points from the material you have learned through the </a:t>
            </a:r>
            <a:r>
              <a:rPr lang="en-US" sz="2800" i="1">
                <a:solidFill>
                  <a:schemeClr val="accent2"/>
                </a:solidFill>
                <a:latin typeface="Comic Sans MS" charset="0"/>
              </a:rPr>
              <a:t>Fit4Kidz </a:t>
            </a:r>
            <a:r>
              <a:rPr lang="en-US" sz="2800">
                <a:solidFill>
                  <a:schemeClr val="accent2"/>
                </a:solidFill>
                <a:latin typeface="Comic Sans MS" charset="0"/>
              </a:rPr>
              <a:t>program!</a:t>
            </a:r>
          </a:p>
        </p:txBody>
      </p:sp>
      <p:pic>
        <p:nvPicPr>
          <p:cNvPr id="307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191000"/>
            <a:ext cx="8229600" cy="137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07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#17 – Healthy Snacks and Easy Recipes</a:t>
            </a:r>
          </a:p>
        </p:txBody>
      </p:sp>
      <p:sp>
        <p:nvSpPr>
          <p:cNvPr id="21507" name="Rectangle 3"/>
          <p:cNvSpPr>
            <a:spLocks noGrp="1" noChangeArrowheads="1"/>
          </p:cNvSpPr>
          <p:nvPr>
            <p:ph type="body" idx="1"/>
          </p:nvPr>
        </p:nvSpPr>
        <p:spPr>
          <a:xfrm>
            <a:off x="457200" y="1600200"/>
            <a:ext cx="6172200" cy="4267200"/>
          </a:xfrm>
        </p:spPr>
        <p:txBody>
          <a:bodyPr/>
          <a:lstStyle/>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Snacks are small amounts of food you eat between meals. </a:t>
            </a:r>
          </a:p>
          <a:p>
            <a:pPr eaLnBrk="1" hangingPunct="1">
              <a:buFontTx/>
              <a:buNone/>
            </a:pPr>
            <a:endParaRPr lang="en-US" sz="2400">
              <a:solidFill>
                <a:schemeClr val="accent2"/>
              </a:solidFill>
              <a:latin typeface="Comic Sans MS" charset="0"/>
            </a:endParaRPr>
          </a:p>
          <a:p>
            <a:pPr eaLnBrk="1" hangingPunct="1"/>
            <a:r>
              <a:rPr lang="en-US" sz="2400">
                <a:solidFill>
                  <a:schemeClr val="accent2"/>
                </a:solidFill>
                <a:latin typeface="Comic Sans MS" charset="0"/>
              </a:rPr>
              <a:t>Healthy snacks contain at least two food groups.</a:t>
            </a:r>
          </a:p>
        </p:txBody>
      </p:sp>
      <p:pic>
        <p:nvPicPr>
          <p:cNvPr id="21508"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343400"/>
            <a:ext cx="1998663"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509"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1600200"/>
            <a:ext cx="1462088" cy="441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#18 – Grocery Shopping for Kids</a:t>
            </a:r>
          </a:p>
        </p:txBody>
      </p:sp>
      <p:sp>
        <p:nvSpPr>
          <p:cNvPr id="22531" name="Rectangle 3"/>
          <p:cNvSpPr>
            <a:spLocks noGrp="1" noChangeArrowheads="1"/>
          </p:cNvSpPr>
          <p:nvPr>
            <p:ph type="body" idx="1"/>
          </p:nvPr>
        </p:nvSpPr>
        <p:spPr>
          <a:xfrm>
            <a:off x="457200" y="1600200"/>
            <a:ext cx="5334000" cy="4724400"/>
          </a:xfrm>
        </p:spPr>
        <p:txBody>
          <a:bodyPr/>
          <a:lstStyle/>
          <a:p>
            <a:pPr eaLnBrk="1" hangingPunct="1">
              <a:lnSpc>
                <a:spcPct val="90000"/>
              </a:lnSpc>
            </a:pPr>
            <a:r>
              <a:rPr lang="en-US" sz="2400">
                <a:solidFill>
                  <a:schemeClr val="accent2"/>
                </a:solidFill>
                <a:latin typeface="Comic Sans MS" charset="0"/>
              </a:rPr>
              <a:t>A grocery store is a store that sells mostly food and other related materials. </a:t>
            </a:r>
          </a:p>
          <a:p>
            <a:pPr eaLnBrk="1" hangingPunct="1">
              <a:lnSpc>
                <a:spcPct val="90000"/>
              </a:lnSpc>
            </a:pPr>
            <a:r>
              <a:rPr lang="en-US" sz="2400">
                <a:solidFill>
                  <a:schemeClr val="accent2"/>
                </a:solidFill>
                <a:latin typeface="Comic Sans MS" charset="0"/>
              </a:rPr>
              <a:t>Making a shopping list helps you when shopping at the grocery store and should contain at least one food from each group in the </a:t>
            </a:r>
            <a:r>
              <a:rPr lang="en-US" sz="2400" i="1">
                <a:solidFill>
                  <a:schemeClr val="accent2"/>
                </a:solidFill>
                <a:latin typeface="Comic Sans MS" charset="0"/>
              </a:rPr>
              <a:t>MyPlate </a:t>
            </a:r>
            <a:r>
              <a:rPr lang="en-US" sz="2400">
                <a:solidFill>
                  <a:schemeClr val="accent2"/>
                </a:solidFill>
                <a:latin typeface="Comic Sans MS" charset="0"/>
              </a:rPr>
              <a:t>diagram.</a:t>
            </a:r>
          </a:p>
          <a:p>
            <a:pPr eaLnBrk="1" hangingPunct="1">
              <a:lnSpc>
                <a:spcPct val="90000"/>
              </a:lnSpc>
            </a:pPr>
            <a:r>
              <a:rPr lang="en-US" sz="2400">
                <a:solidFill>
                  <a:schemeClr val="accent2"/>
                </a:solidFill>
                <a:latin typeface="Comic Sans MS" charset="0"/>
              </a:rPr>
              <a:t>To help decrease the amount of unhealthy foods you buy at the store, avoid walking through the middle aisles that contain chips, dip, candies, sodas and frozen meals.</a:t>
            </a:r>
            <a:r>
              <a:rPr lang="en-US" sz="2000">
                <a:solidFill>
                  <a:schemeClr val="accent2"/>
                </a:solidFill>
                <a:latin typeface="Comic Sans MS" charset="0"/>
              </a:rPr>
              <a:t> </a:t>
            </a:r>
          </a:p>
        </p:txBody>
      </p:sp>
      <p:sp>
        <p:nvSpPr>
          <p:cNvPr id="22532" name="AutoShape 8" descr="MyPlate"/>
          <p:cNvSpPr>
            <a:spLocks noChangeAspect="1" noChangeArrowheads="1"/>
          </p:cNvSpPr>
          <p:nvPr/>
        </p:nvSpPr>
        <p:spPr bwMode="auto">
          <a:xfrm>
            <a:off x="3143250" y="2095500"/>
            <a:ext cx="28575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33" name="AutoShape 10" descr="MyPlate"/>
          <p:cNvSpPr>
            <a:spLocks noChangeAspect="1" noChangeArrowheads="1"/>
          </p:cNvSpPr>
          <p:nvPr/>
        </p:nvSpPr>
        <p:spPr bwMode="auto">
          <a:xfrm>
            <a:off x="3143250" y="2095500"/>
            <a:ext cx="28575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34" name="AutoShape 12" descr="MyPlate"/>
          <p:cNvSpPr>
            <a:spLocks noChangeAspect="1" noChangeArrowheads="1"/>
          </p:cNvSpPr>
          <p:nvPr/>
        </p:nvSpPr>
        <p:spPr bwMode="auto">
          <a:xfrm>
            <a:off x="3143250" y="2095500"/>
            <a:ext cx="28575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2535" name="AutoShape 14" descr="MyPlate"/>
          <p:cNvSpPr>
            <a:spLocks noChangeAspect="1" noChangeArrowheads="1"/>
          </p:cNvSpPr>
          <p:nvPr/>
        </p:nvSpPr>
        <p:spPr bwMode="auto">
          <a:xfrm>
            <a:off x="3143250" y="2095500"/>
            <a:ext cx="28575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22536" name="Picture 16" descr="usda%20my%20plate-984891711_v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981200"/>
            <a:ext cx="3581400" cy="325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7"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#19 – Alternative Diets</a:t>
            </a:r>
          </a:p>
        </p:txBody>
      </p:sp>
      <p:sp>
        <p:nvSpPr>
          <p:cNvPr id="23555" name="Rectangle 3"/>
          <p:cNvSpPr>
            <a:spLocks noGrp="1" noChangeArrowheads="1"/>
          </p:cNvSpPr>
          <p:nvPr>
            <p:ph type="body" idx="1"/>
          </p:nvPr>
        </p:nvSpPr>
        <p:spPr>
          <a:xfrm>
            <a:off x="457200" y="1600200"/>
            <a:ext cx="5410200" cy="4191000"/>
          </a:xfrm>
        </p:spPr>
        <p:txBody>
          <a:bodyPr/>
          <a:lstStyle/>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Many people need or choose to eat alternative diets to suit their lifestyles.  Some examples are vegetarian diets, gluten-free diets and lactose-free diets.</a:t>
            </a:r>
            <a:r>
              <a:rPr lang="en-US">
                <a:solidFill>
                  <a:schemeClr val="accent2"/>
                </a:solidFill>
                <a:latin typeface="Arial" charset="0"/>
              </a:rPr>
              <a:t> </a:t>
            </a:r>
          </a:p>
        </p:txBody>
      </p:sp>
      <p:pic>
        <p:nvPicPr>
          <p:cNvPr id="2355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2057400"/>
            <a:ext cx="1306513"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55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4267200"/>
            <a:ext cx="18859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3558"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b="1">
                <a:solidFill>
                  <a:schemeClr val="hlink"/>
                </a:solidFill>
                <a:latin typeface="Comic Sans MS" charset="0"/>
              </a:rPr>
              <a:t>Fit4Kidz Quiz</a:t>
            </a:r>
          </a:p>
        </p:txBody>
      </p:sp>
      <p:sp>
        <p:nvSpPr>
          <p:cNvPr id="24579" name="Rectangle 3"/>
          <p:cNvSpPr>
            <a:spLocks noGrp="1" noChangeArrowheads="1"/>
          </p:cNvSpPr>
          <p:nvPr>
            <p:ph type="body" idx="1"/>
          </p:nvPr>
        </p:nvSpPr>
        <p:spPr/>
        <p:txBody>
          <a:bodyPr/>
          <a:lstStyle/>
          <a:p>
            <a:pPr eaLnBrk="1" hangingPunct="1"/>
            <a:r>
              <a:rPr lang="en-US" sz="2400">
                <a:solidFill>
                  <a:schemeClr val="accent2"/>
                </a:solidFill>
                <a:latin typeface="Comic Sans MS" charset="0"/>
              </a:rPr>
              <a:t>Now that we have finished our review, print and complete the Fit4Kidz Quiz. </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Review the correct answers and see how much you have learned!  </a:t>
            </a:r>
          </a:p>
        </p:txBody>
      </p:sp>
      <p:pic>
        <p:nvPicPr>
          <p:cNvPr id="2458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343400"/>
            <a:ext cx="8229600" cy="137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4581"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b="1">
                <a:solidFill>
                  <a:schemeClr val="hlink"/>
                </a:solidFill>
                <a:latin typeface="Comic Sans MS" charset="0"/>
              </a:rPr>
              <a:t>Congratulations!</a:t>
            </a:r>
            <a:r>
              <a:rPr lang="en-US" b="1">
                <a:solidFill>
                  <a:srgbClr val="0CA2C0"/>
                </a:solidFill>
                <a:latin typeface="Comic Sans MS" charset="0"/>
              </a:rPr>
              <a:t> </a:t>
            </a:r>
          </a:p>
        </p:txBody>
      </p:sp>
      <p:sp>
        <p:nvSpPr>
          <p:cNvPr id="25603" name="Rectangle 3"/>
          <p:cNvSpPr>
            <a:spLocks noGrp="1" noChangeArrowheads="1"/>
          </p:cNvSpPr>
          <p:nvPr>
            <p:ph type="body" idx="1"/>
          </p:nvPr>
        </p:nvSpPr>
        <p:spPr/>
        <p:txBody>
          <a:bodyPr/>
          <a:lstStyle/>
          <a:p>
            <a:pPr algn="ctr" eaLnBrk="1" hangingPunct="1">
              <a:buFontTx/>
              <a:buNone/>
            </a:pPr>
            <a:r>
              <a:rPr lang="en-US">
                <a:solidFill>
                  <a:schemeClr val="accent2"/>
                </a:solidFill>
                <a:latin typeface="Comic Sans MS" charset="0"/>
              </a:rPr>
              <a:t>You have now completed the Fit4Kidz program! Now, use your new-found knowledge to eat healthier, live happier and stay fit! </a:t>
            </a:r>
          </a:p>
          <a:p>
            <a:pPr algn="ctr" eaLnBrk="1" hangingPunct="1">
              <a:buFontTx/>
              <a:buNone/>
            </a:pPr>
            <a:endParaRPr lang="en-US" sz="1000">
              <a:solidFill>
                <a:schemeClr val="accent2"/>
              </a:solidFill>
              <a:latin typeface="Comic Sans MS" charset="0"/>
            </a:endParaRPr>
          </a:p>
          <a:p>
            <a:pPr algn="ctr" eaLnBrk="1" hangingPunct="1">
              <a:buFontTx/>
              <a:buNone/>
            </a:pPr>
            <a:r>
              <a:rPr lang="en-US">
                <a:solidFill>
                  <a:schemeClr val="accent2"/>
                </a:solidFill>
                <a:latin typeface="Comic Sans MS" charset="0"/>
              </a:rPr>
              <a:t>For more information, please visit </a:t>
            </a:r>
            <a:r>
              <a:rPr lang="en-US">
                <a:solidFill>
                  <a:schemeClr val="accent2"/>
                </a:solidFill>
                <a:latin typeface="Comic Sans MS" charset="0"/>
                <a:hlinkClick r:id="rId3"/>
              </a:rPr>
              <a:t>www.fit4kidz.us</a:t>
            </a:r>
            <a:r>
              <a:rPr lang="en-US">
                <a:solidFill>
                  <a:schemeClr val="accent2"/>
                </a:solidFill>
                <a:latin typeface="Comic Sans MS" charset="0"/>
              </a:rPr>
              <a:t>. </a:t>
            </a:r>
          </a:p>
        </p:txBody>
      </p:sp>
      <p:pic>
        <p:nvPicPr>
          <p:cNvPr id="2560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953000"/>
            <a:ext cx="8229600" cy="137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605"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b="1">
                <a:solidFill>
                  <a:schemeClr val="hlink"/>
                </a:solidFill>
                <a:latin typeface="Comic Sans MS" charset="0"/>
              </a:rPr>
              <a:t>Goals</a:t>
            </a:r>
          </a:p>
        </p:txBody>
      </p:sp>
      <p:sp>
        <p:nvSpPr>
          <p:cNvPr id="4099" name="Rectangle 3"/>
          <p:cNvSpPr>
            <a:spLocks noGrp="1" noChangeArrowheads="1"/>
          </p:cNvSpPr>
          <p:nvPr>
            <p:ph type="body" idx="1"/>
          </p:nvPr>
        </p:nvSpPr>
        <p:spPr>
          <a:xfrm>
            <a:off x="457200" y="1600200"/>
            <a:ext cx="5105400" cy="4525963"/>
          </a:xfrm>
        </p:spPr>
        <p:txBody>
          <a:bodyPr/>
          <a:lstStyle/>
          <a:p>
            <a:pPr marL="609600" indent="-609600" eaLnBrk="1" hangingPunct="1">
              <a:buFontTx/>
              <a:buAutoNum type="arabicPeriod"/>
            </a:pPr>
            <a:r>
              <a:rPr lang="en-US" sz="2400">
                <a:solidFill>
                  <a:schemeClr val="accent2"/>
                </a:solidFill>
                <a:latin typeface="Comic Sans MS" charset="0"/>
              </a:rPr>
              <a:t>Briefly review important material</a:t>
            </a:r>
          </a:p>
          <a:p>
            <a:pPr marL="609600" indent="-609600" eaLnBrk="1" hangingPunct="1">
              <a:buFontTx/>
              <a:buAutoNum type="arabicPeriod"/>
            </a:pPr>
            <a:endParaRPr lang="en-US" sz="2400">
              <a:solidFill>
                <a:schemeClr val="accent2"/>
              </a:solidFill>
              <a:latin typeface="Comic Sans MS" charset="0"/>
            </a:endParaRPr>
          </a:p>
          <a:p>
            <a:pPr marL="609600" indent="-609600" eaLnBrk="1" hangingPunct="1">
              <a:buFontTx/>
              <a:buAutoNum type="arabicPeriod"/>
            </a:pPr>
            <a:r>
              <a:rPr lang="en-US" sz="2400">
                <a:solidFill>
                  <a:schemeClr val="accent2"/>
                </a:solidFill>
                <a:latin typeface="Comic Sans MS" charset="0"/>
              </a:rPr>
              <a:t>Take a quick quiz to assess your nutrition knowledge</a:t>
            </a:r>
          </a:p>
          <a:p>
            <a:pPr marL="609600" indent="-609600" eaLnBrk="1" hangingPunct="1">
              <a:buFontTx/>
              <a:buAutoNum type="arabicPeriod"/>
            </a:pPr>
            <a:endParaRPr lang="en-US" sz="2400">
              <a:solidFill>
                <a:schemeClr val="accent2"/>
              </a:solidFill>
              <a:latin typeface="Comic Sans MS" charset="0"/>
            </a:endParaRPr>
          </a:p>
          <a:p>
            <a:pPr marL="609600" indent="-609600" eaLnBrk="1" hangingPunct="1">
              <a:buFontTx/>
              <a:buAutoNum type="arabicPeriod"/>
            </a:pPr>
            <a:r>
              <a:rPr lang="en-US" sz="2400">
                <a:solidFill>
                  <a:schemeClr val="accent2"/>
                </a:solidFill>
                <a:latin typeface="Comic Sans MS" charset="0"/>
              </a:rPr>
              <a:t>Receive </a:t>
            </a:r>
            <a:r>
              <a:rPr lang="en-US" sz="2400" i="1">
                <a:solidFill>
                  <a:schemeClr val="accent2"/>
                </a:solidFill>
                <a:latin typeface="Comic Sans MS" charset="0"/>
              </a:rPr>
              <a:t>Certificates of Completion </a:t>
            </a:r>
            <a:r>
              <a:rPr lang="en-US" sz="2400">
                <a:solidFill>
                  <a:schemeClr val="accent2"/>
                </a:solidFill>
                <a:latin typeface="Comic Sans MS" charset="0"/>
              </a:rPr>
              <a:t>and </a:t>
            </a:r>
            <a:r>
              <a:rPr lang="en-US" sz="2400" i="1">
                <a:solidFill>
                  <a:schemeClr val="accent2"/>
                </a:solidFill>
                <a:latin typeface="Comic Sans MS" charset="0"/>
              </a:rPr>
              <a:t>Fit4Kidz Folders</a:t>
            </a:r>
            <a:endParaRPr lang="en-US" sz="2400">
              <a:solidFill>
                <a:schemeClr val="accent2"/>
              </a:solidFill>
              <a:latin typeface="Comic Sans MS" charset="0"/>
            </a:endParaRPr>
          </a:p>
        </p:txBody>
      </p:sp>
      <p:pic>
        <p:nvPicPr>
          <p:cNvPr id="410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2057400"/>
            <a:ext cx="163195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101"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title"/>
          </p:nvPr>
        </p:nvSpPr>
        <p:spPr/>
        <p:txBody>
          <a:bodyPr/>
          <a:lstStyle/>
          <a:p>
            <a:pPr eaLnBrk="1" hangingPunct="1"/>
            <a:r>
              <a:rPr lang="en-US" sz="4000" b="1">
                <a:solidFill>
                  <a:schemeClr val="hlink"/>
                </a:solidFill>
                <a:latin typeface="Comic Sans MS" charset="0"/>
              </a:rPr>
              <a:t>Lesson #1 – Food Groups</a:t>
            </a:r>
          </a:p>
        </p:txBody>
      </p:sp>
      <p:sp>
        <p:nvSpPr>
          <p:cNvPr id="5123" name="Rectangle 6"/>
          <p:cNvSpPr>
            <a:spLocks noGrp="1" noChangeArrowheads="1"/>
          </p:cNvSpPr>
          <p:nvPr>
            <p:ph type="body" sz="half" idx="1"/>
          </p:nvPr>
        </p:nvSpPr>
        <p:spPr>
          <a:xfrm>
            <a:off x="457200" y="1447800"/>
            <a:ext cx="4038600" cy="5029200"/>
          </a:xfrm>
        </p:spPr>
        <p:txBody>
          <a:bodyPr/>
          <a:lstStyle/>
          <a:p>
            <a:pPr eaLnBrk="1" hangingPunct="1"/>
            <a:r>
              <a:rPr lang="en-US" sz="2400">
                <a:solidFill>
                  <a:schemeClr val="accent2"/>
                </a:solidFill>
                <a:latin typeface="Comic Sans MS" charset="0"/>
              </a:rPr>
              <a:t>A balanced diet includes healthy food choices from all of the food groups.</a:t>
            </a:r>
          </a:p>
          <a:p>
            <a:pPr eaLnBrk="1" hangingPunct="1"/>
            <a:endParaRPr lang="en-US" sz="2400">
              <a:solidFill>
                <a:schemeClr val="accent2"/>
              </a:solidFill>
              <a:latin typeface="Comic Sans MS" charset="0"/>
            </a:endParaRPr>
          </a:p>
          <a:p>
            <a:pPr eaLnBrk="1" hangingPunct="1"/>
            <a:r>
              <a:rPr lang="en-US">
                <a:solidFill>
                  <a:schemeClr val="accent2"/>
                </a:solidFill>
                <a:latin typeface="Comic Sans MS" charset="0"/>
              </a:rPr>
              <a:t>The food groups are:</a:t>
            </a:r>
          </a:p>
          <a:p>
            <a:pPr lvl="1" eaLnBrk="1" hangingPunct="1"/>
            <a:r>
              <a:rPr lang="en-US">
                <a:solidFill>
                  <a:srgbClr val="FF9900"/>
                </a:solidFill>
                <a:latin typeface="Comic Sans MS" charset="0"/>
              </a:rPr>
              <a:t>Grains</a:t>
            </a:r>
          </a:p>
          <a:p>
            <a:pPr lvl="1" eaLnBrk="1" hangingPunct="1"/>
            <a:r>
              <a:rPr lang="en-US">
                <a:solidFill>
                  <a:srgbClr val="33CC33"/>
                </a:solidFill>
                <a:latin typeface="Comic Sans MS" charset="0"/>
              </a:rPr>
              <a:t>Vegetables</a:t>
            </a:r>
          </a:p>
          <a:p>
            <a:pPr lvl="1" eaLnBrk="1" hangingPunct="1"/>
            <a:r>
              <a:rPr lang="en-US">
                <a:solidFill>
                  <a:srgbClr val="FF3300"/>
                </a:solidFill>
                <a:latin typeface="Comic Sans MS" charset="0"/>
              </a:rPr>
              <a:t>Fruits</a:t>
            </a:r>
          </a:p>
          <a:p>
            <a:pPr lvl="1" eaLnBrk="1" hangingPunct="1"/>
            <a:r>
              <a:rPr lang="en-US">
                <a:solidFill>
                  <a:srgbClr val="0000FF"/>
                </a:solidFill>
                <a:latin typeface="Comic Sans MS" charset="0"/>
              </a:rPr>
              <a:t>Dairy</a:t>
            </a:r>
          </a:p>
          <a:p>
            <a:pPr lvl="1" eaLnBrk="1" hangingPunct="1"/>
            <a:r>
              <a:rPr lang="en-US">
                <a:solidFill>
                  <a:srgbClr val="9900CC"/>
                </a:solidFill>
                <a:latin typeface="Comic Sans MS" charset="0"/>
              </a:rPr>
              <a:t>Meat &amp; Beans</a:t>
            </a:r>
          </a:p>
        </p:txBody>
      </p:sp>
      <p:pic>
        <p:nvPicPr>
          <p:cNvPr id="5124" name="Picture 10" descr="category128"/>
          <p:cNvPicPr>
            <a:picLocks noChangeAspect="1" noChangeArrowheads="1"/>
          </p:cNvPicPr>
          <p:nvPr>
            <p:ph type="body" sz="half" idx="2"/>
          </p:nvPr>
        </p:nvPicPr>
        <p:blipFill>
          <a:blip r:embed="rId3">
            <a:extLst>
              <a:ext uri="{28A0092B-C50C-407E-A947-70E740481C1C}">
                <a14:useLocalDpi xmlns:a14="http://schemas.microsoft.com/office/drawing/2010/main" val="0"/>
              </a:ext>
            </a:extLst>
          </a:blip>
          <a:srcRect/>
          <a:stretch>
            <a:fillRect/>
          </a:stretch>
        </p:blipFill>
        <p:spPr>
          <a:xfrm>
            <a:off x="4724400" y="1219200"/>
            <a:ext cx="4100513" cy="5287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25"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#2 – Healthy Weight and Breakfast</a:t>
            </a:r>
          </a:p>
        </p:txBody>
      </p:sp>
      <p:sp>
        <p:nvSpPr>
          <p:cNvPr id="6147" name="Rectangle 3"/>
          <p:cNvSpPr>
            <a:spLocks noGrp="1" noChangeArrowheads="1"/>
          </p:cNvSpPr>
          <p:nvPr>
            <p:ph type="body" idx="1"/>
          </p:nvPr>
        </p:nvSpPr>
        <p:spPr>
          <a:xfrm>
            <a:off x="457200" y="1752600"/>
            <a:ext cx="4876800" cy="4525963"/>
          </a:xfrm>
        </p:spPr>
        <p:txBody>
          <a:bodyPr/>
          <a:lstStyle/>
          <a:p>
            <a:pPr eaLnBrk="1" hangingPunct="1"/>
            <a:r>
              <a:rPr lang="en-US" sz="2800">
                <a:solidFill>
                  <a:schemeClr val="accent2"/>
                </a:solidFill>
                <a:latin typeface="Comic Sans MS" charset="0"/>
              </a:rPr>
              <a:t>Calories are found in food and give you energy to do things like run, jump and ride a bike. </a:t>
            </a:r>
          </a:p>
          <a:p>
            <a:pPr eaLnBrk="1" hangingPunct="1"/>
            <a:endParaRPr lang="en-US" sz="900">
              <a:solidFill>
                <a:schemeClr val="accent2"/>
              </a:solidFill>
              <a:latin typeface="Comic Sans MS" charset="0"/>
            </a:endParaRPr>
          </a:p>
          <a:p>
            <a:pPr eaLnBrk="1" hangingPunct="1"/>
            <a:r>
              <a:rPr lang="en-US" sz="2800">
                <a:solidFill>
                  <a:schemeClr val="accent2"/>
                </a:solidFill>
                <a:latin typeface="Comic Sans MS" charset="0"/>
              </a:rPr>
              <a:t>A healthy breakfast includes foods from at least three food groups on the My Plate guide. </a:t>
            </a:r>
          </a:p>
        </p:txBody>
      </p:sp>
      <p:pic>
        <p:nvPicPr>
          <p:cNvPr id="614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1752600"/>
            <a:ext cx="199072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14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4038600"/>
            <a:ext cx="19431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150"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#3 – Track Your Food Intake</a:t>
            </a:r>
          </a:p>
        </p:txBody>
      </p:sp>
      <p:sp>
        <p:nvSpPr>
          <p:cNvPr id="7171" name="Rectangle 3"/>
          <p:cNvSpPr>
            <a:spLocks noGrp="1" noChangeArrowheads="1"/>
          </p:cNvSpPr>
          <p:nvPr>
            <p:ph type="body" idx="1"/>
          </p:nvPr>
        </p:nvSpPr>
        <p:spPr>
          <a:xfrm>
            <a:off x="457200" y="1600200"/>
            <a:ext cx="6096000" cy="4648200"/>
          </a:xfrm>
        </p:spPr>
        <p:txBody>
          <a:bodyPr/>
          <a:lstStyle/>
          <a:p>
            <a:pPr eaLnBrk="1" hangingPunct="1">
              <a:lnSpc>
                <a:spcPct val="90000"/>
              </a:lnSpc>
              <a:buFontTx/>
              <a:buNone/>
            </a:pPr>
            <a:endParaRPr lang="en-US" sz="2400">
              <a:solidFill>
                <a:schemeClr val="accent2"/>
              </a:solidFill>
              <a:latin typeface="Comic Sans MS" charset="0"/>
            </a:endParaRPr>
          </a:p>
          <a:p>
            <a:pPr eaLnBrk="1" hangingPunct="1">
              <a:lnSpc>
                <a:spcPct val="90000"/>
              </a:lnSpc>
              <a:buFontTx/>
              <a:buNone/>
            </a:pPr>
            <a:r>
              <a:rPr lang="en-US" sz="2400">
                <a:solidFill>
                  <a:schemeClr val="accent2"/>
                </a:solidFill>
                <a:latin typeface="Comic Sans MS" charset="0"/>
              </a:rPr>
              <a:t>	Food frequency questionnaires (FFQs) and food records are meant to track your food intake and help distinguish your food patterns over a few days, a few weeks, a few months or even a year. </a:t>
            </a:r>
          </a:p>
          <a:p>
            <a:pPr eaLnBrk="1" hangingPunct="1">
              <a:lnSpc>
                <a:spcPct val="90000"/>
              </a:lnSpc>
              <a:buFontTx/>
              <a:buNone/>
            </a:pPr>
            <a:endParaRPr lang="en-US" sz="2400">
              <a:solidFill>
                <a:schemeClr val="accent2"/>
              </a:solidFill>
              <a:latin typeface="Comic Sans MS" charset="0"/>
            </a:endParaRPr>
          </a:p>
          <a:p>
            <a:pPr eaLnBrk="1" hangingPunct="1">
              <a:lnSpc>
                <a:spcPct val="90000"/>
              </a:lnSpc>
              <a:buFontTx/>
              <a:buNone/>
            </a:pPr>
            <a:r>
              <a:rPr lang="en-US" sz="2400">
                <a:solidFill>
                  <a:schemeClr val="accent2"/>
                </a:solidFill>
                <a:latin typeface="Comic Sans MS" charset="0"/>
              </a:rPr>
              <a:t>	The Fit4Kidz Scorecard helps you keep track of the amounts of fruits, vegetables, grains, dairy, and meats/beans you eat over a few days, weeks, or months.</a:t>
            </a:r>
          </a:p>
        </p:txBody>
      </p:sp>
      <p:pic>
        <p:nvPicPr>
          <p:cNvPr id="7172" name="Picture 1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1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1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1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1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Picture 1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1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1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3" name="Picture 1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4" name="Picture 1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5" name="Picture 1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6" name="Picture 1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7" name="Picture 1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8" name="Picture 1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9" name="Picture 1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0" name="Picture 1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1" name="Picture 1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2" name="Picture 1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3" name="Picture 1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4" name="Picture 1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5" name="Picture 1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6" name="Picture 1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7" name="Picture 1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8" name="Picture 1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99" name="Picture 1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0" name="Picture 1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1" name="Picture 1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2" name="Picture 1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3" name="Picture 1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4" name="Picture 1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5" name="Picture 1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6" name="Picture 1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7" name="Picture 1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8" name="Picture 1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9" name="Picture 1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0" name="Picture 1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1" name="Picture 1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2" name="Picture 1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3" name="Picture 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4" name="Picture 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5" name="Picture 9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6" name="Picture 9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7" name="Picture 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8" name="Picture 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9" name="Picture 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0" name="Picture 9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1" name="Picture 9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2" name="Picture 9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3" name="Picture 9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4" name="Picture 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5" name="Picture 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6" name="Picture 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7" name="Picture 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8" name="Picture 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29" name="Picture 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0" name="Picture 8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1" name="Picture 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2" name="Picture 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3" name="Picture 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4" name="Picture 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5" name="Picture 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6" name="Picture 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7" name="Picture 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8" name="Picture 7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39" name="Picture 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0" name="Picture 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1" name="Picture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2" name="Picture 7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3" name="Picture 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4" name="Picture 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5" name="Picture 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6" name="Picture 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7" name="Picture 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8" name="Picture 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49" name="Picture 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0" name="Picture 6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1" name="Picture 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2" name="Picture 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3" name="Picture 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4" name="Picture 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5" name="Picture 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6" name="Picture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7" name="Picture 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8" name="Picture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59" name="Picture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60" name="Picture 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61" name="Picture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5263" y="-1343025"/>
            <a:ext cx="1809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62" name="Picture 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63" name="Picture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64" name="Picture 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65"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343025"/>
            <a:ext cx="2000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66" name="Rectangle 15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67" name="Rectangle 15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68" name="Rectangle 15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69" name="Rectangle 16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0" name="Rectangle 16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1" name="Rectangle 16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2" name="Rectangle 16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3" name="Rectangle 16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4" name="Rectangle 17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5" name="Rectangle 17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6" name="Rectangle 17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7" name="Rectangle 17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8" name="Rectangle 18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79" name="Rectangle 18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0" name="Rectangle 18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1" name="Rectangle 18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2" name="Rectangle 18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3" name="Rectangle 19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4" name="Rectangle 19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5" name="Rectangle 19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6" name="Rectangle 19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7" name="Rectangle 19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8" name="Rectangle 20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89" name="Rectangle 20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0" name="Rectangle 20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1" name="Rectangle 20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2" name="Rectangle 20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3" name="Rectangle 21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4" name="Rectangle 21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5" name="Rectangle 21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6" name="Rectangle 21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7" name="Rectangle 22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8" name="Rectangle 22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299" name="Rectangle 22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0" name="Rectangle 22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1" name="Rectangle 22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2" name="Rectangle 23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3" name="Rectangle 23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4" name="Rectangle 23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5" name="Rectangle 23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6" name="Rectangle 23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7" name="Rectangle 24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8" name="Rectangle 24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09" name="Rectangle 24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0" name="Rectangle 24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1" name="Rectangle 25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2" name="Rectangle 25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3" name="Rectangle 25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4" name="Rectangle 25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5" name="Rectangle 25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6" name="Rectangle 26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7" name="Rectangle 26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8" name="Rectangle 26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19" name="Rectangle 26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0" name="Rectangle 26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1" name="Rectangle 27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2" name="Rectangle 27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3" name="Rectangle 27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4" name="Rectangle 27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5" name="Rectangle 27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6" name="Rectangle 28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7" name="Rectangle 28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8" name="Rectangle 28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29" name="Rectangle 28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0" name="Rectangle 29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1" name="Rectangle 29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2" name="Rectangle 29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3" name="Rectangle 29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4" name="Rectangle 29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5" name="Rectangle 30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6" name="Rectangle 30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7" name="Rectangle 30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8" name="Rectangle 30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39" name="Rectangle 30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0" name="Rectangle 31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1" name="Rectangle 31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2" name="Rectangle 31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3" name="Rectangle 31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4" name="Rectangle 31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5" name="Rectangle 32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6" name="Rectangle 32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7" name="Rectangle 32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8" name="Rectangle 32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49" name="Rectangle 33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0" name="Rectangle 33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1" name="Rectangle 33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2" name="Rectangle 33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3" name="Rectangle 33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4" name="Rectangle 34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5" name="Rectangle 34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6" name="Rectangle 34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7" name="Rectangle 34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8" name="Rectangle 34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59" name="Rectangle 35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0" name="Rectangle 35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1" name="Rectangle 35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2" name="Rectangle 35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3" name="Rectangle 35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4" name="Rectangle 36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5" name="Rectangle 36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6" name="Rectangle 36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7" name="Rectangle 36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8" name="Rectangle 37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69" name="Rectangle 37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0" name="Rectangle 37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1" name="Rectangle 37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2" name="Rectangle 37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3" name="Rectangle 38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4" name="Rectangle 38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5" name="Rectangle 38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6" name="Rectangle 38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7" name="Rectangle 38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8" name="Rectangle 391"/>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79" name="Rectangle 393"/>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0" name="Rectangle 395"/>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1" name="Rectangle 397"/>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2" name="Rectangle 399"/>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3" name="Rectangle 402"/>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4" name="Rectangle 404"/>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5" name="Rectangle 406"/>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6" name="Rectangle 408"/>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7" name="Rectangle 410"/>
          <p:cNvSpPr>
            <a:spLocks noChangeArrowheads="1"/>
          </p:cNvSpPr>
          <p:nvPr/>
        </p:nvSpPr>
        <p:spPr bwMode="auto">
          <a:xfrm>
            <a:off x="-1465263" y="-1343025"/>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8" name="Rectangle 414"/>
          <p:cNvSpPr>
            <a:spLocks noChangeArrowheads="1"/>
          </p:cNvSpPr>
          <p:nvPr/>
        </p:nvSpPr>
        <p:spPr bwMode="auto">
          <a:xfrm>
            <a:off x="-1600200" y="-381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sp>
        <p:nvSpPr>
          <p:cNvPr id="7389" name="Rectangle 425"/>
          <p:cNvSpPr>
            <a:spLocks noChangeArrowheads="1"/>
          </p:cNvSpPr>
          <p:nvPr/>
        </p:nvSpPr>
        <p:spPr bwMode="auto">
          <a:xfrm>
            <a:off x="-1752600" y="-990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pic>
        <p:nvPicPr>
          <p:cNvPr id="7390" name="Picture 2458" descr="Cow with a glas of milk Royalty Free Stock Vector Art Illustration"/>
          <p:cNvPicPr>
            <a:picLocks noChangeAspect="1" noChangeArrowheads="1"/>
          </p:cNvPicPr>
          <p:nvPr/>
        </p:nvPicPr>
        <p:blipFill>
          <a:blip r:embed="rId5">
            <a:alphaModFix amt="0"/>
            <a:extLst>
              <a:ext uri="{28A0092B-C50C-407E-A947-70E740481C1C}">
                <a14:useLocalDpi xmlns:a14="http://schemas.microsoft.com/office/drawing/2010/main" val="0"/>
              </a:ext>
            </a:extLst>
          </a:blip>
          <a:srcRect/>
          <a:stretch>
            <a:fillRect/>
          </a:stretch>
        </p:blipFill>
        <p:spPr bwMode="auto">
          <a:xfrm>
            <a:off x="6781800" y="3505200"/>
            <a:ext cx="1943100" cy="2428875"/>
          </a:xfrm>
          <a:prstGeom prst="rect">
            <a:avLst/>
          </a:prstGeom>
          <a:solidFill>
            <a:srgbClr val="FFFFFF">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391"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#4 – Carbohydrates and Grains</a:t>
            </a:r>
            <a:r>
              <a:rPr lang="en-US" sz="4000" b="1">
                <a:solidFill>
                  <a:srgbClr val="0CA2C0"/>
                </a:solidFill>
                <a:latin typeface="Comic Sans MS" charset="0"/>
              </a:rPr>
              <a:t> </a:t>
            </a:r>
          </a:p>
        </p:txBody>
      </p:sp>
      <p:sp>
        <p:nvSpPr>
          <p:cNvPr id="8195" name="Rectangle 3"/>
          <p:cNvSpPr>
            <a:spLocks noGrp="1" noChangeArrowheads="1"/>
          </p:cNvSpPr>
          <p:nvPr>
            <p:ph type="body" idx="1"/>
          </p:nvPr>
        </p:nvSpPr>
        <p:spPr/>
        <p:txBody>
          <a:bodyPr/>
          <a:lstStyle/>
          <a:p>
            <a:pPr eaLnBrk="1" hangingPunct="1"/>
            <a:r>
              <a:rPr lang="en-US" sz="2400">
                <a:solidFill>
                  <a:schemeClr val="accent2"/>
                </a:solidFill>
                <a:latin typeface="Comic Sans MS" charset="0"/>
              </a:rPr>
              <a:t>The six nutrients in food are carbohydrates, proteins, fats, water, vitamins and minerals. </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Carbohydrates are the main energy source for your body. There are simple carbohydrates, such as monosaccharides and disaccharides and complex carbohydrates. </a:t>
            </a:r>
          </a:p>
          <a:p>
            <a:pPr eaLnBrk="1" hangingPunct="1"/>
            <a:endParaRPr lang="en-US" sz="2400">
              <a:solidFill>
                <a:schemeClr val="accent2"/>
              </a:solidFill>
              <a:latin typeface="Comic Sans MS" charset="0"/>
            </a:endParaRPr>
          </a:p>
          <a:p>
            <a:pPr eaLnBrk="1" hangingPunct="1"/>
            <a:r>
              <a:rPr lang="en-US" sz="2400">
                <a:solidFill>
                  <a:schemeClr val="accent2"/>
                </a:solidFill>
                <a:latin typeface="Comic Sans MS" charset="0"/>
              </a:rPr>
              <a:t>Some good sources of grains are whole grain bread, whole grain crackers, whole wheat pasta, and brown rice.</a:t>
            </a:r>
            <a:r>
              <a:rPr lang="en-US">
                <a:solidFill>
                  <a:schemeClr val="accent2"/>
                </a:solidFill>
                <a:latin typeface="Arial" charset="0"/>
              </a:rPr>
              <a:t> </a:t>
            </a:r>
          </a:p>
        </p:txBody>
      </p:sp>
      <p:sp>
        <p:nvSpPr>
          <p:cNvPr id="8196"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a:solidFill>
                  <a:schemeClr val="hlink"/>
                </a:solidFill>
                <a:latin typeface="Comic Sans MS" charset="0"/>
              </a:rPr>
              <a:t>Lesson #5 - Full of Fiber</a:t>
            </a:r>
          </a:p>
        </p:txBody>
      </p:sp>
      <p:sp>
        <p:nvSpPr>
          <p:cNvPr id="9219" name="Rectangle 3"/>
          <p:cNvSpPr>
            <a:spLocks noGrp="1" noChangeArrowheads="1"/>
          </p:cNvSpPr>
          <p:nvPr>
            <p:ph type="body" idx="1"/>
          </p:nvPr>
        </p:nvSpPr>
        <p:spPr>
          <a:xfrm>
            <a:off x="457200" y="1600200"/>
            <a:ext cx="6858000" cy="4525963"/>
          </a:xfrm>
        </p:spPr>
        <p:txBody>
          <a:bodyPr/>
          <a:lstStyle/>
          <a:p>
            <a:pPr eaLnBrk="1" hangingPunct="1">
              <a:lnSpc>
                <a:spcPct val="80000"/>
              </a:lnSpc>
            </a:pPr>
            <a:r>
              <a:rPr lang="en-US" sz="2400">
                <a:solidFill>
                  <a:schemeClr val="accent2"/>
                </a:solidFill>
                <a:latin typeface="Comic Sans MS" charset="0"/>
              </a:rPr>
              <a:t>Fiber is found in many types of foods such as fruits, vegetables, grains, beans and oats.</a:t>
            </a:r>
          </a:p>
          <a:p>
            <a:pPr eaLnBrk="1" hangingPunct="1">
              <a:lnSpc>
                <a:spcPct val="80000"/>
              </a:lnSpc>
              <a:buFontTx/>
              <a:buNone/>
            </a:pPr>
            <a:r>
              <a:rPr lang="en-US" sz="2400">
                <a:solidFill>
                  <a:schemeClr val="accent2"/>
                </a:solidFill>
                <a:latin typeface="Comic Sans MS" charset="0"/>
              </a:rPr>
              <a:t>  </a:t>
            </a:r>
          </a:p>
          <a:p>
            <a:pPr eaLnBrk="1" hangingPunct="1">
              <a:lnSpc>
                <a:spcPct val="80000"/>
              </a:lnSpc>
            </a:pPr>
            <a:r>
              <a:rPr lang="en-US" sz="2400">
                <a:solidFill>
                  <a:schemeClr val="accent2"/>
                </a:solidFill>
                <a:latin typeface="Comic Sans MS" charset="0"/>
              </a:rPr>
              <a:t>There are two types of fiber: insoluble and soluble. Insoluble fiber does not get digested in the body and it helps move large contents through the intestines. Soluble fiber combines with liquids and fat to create a slow moving gel, which slows down the rate of sugar being released into the blood. </a:t>
            </a:r>
          </a:p>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Fiber makes us feel full and helps us fight against certain cancers.</a:t>
            </a:r>
          </a:p>
        </p:txBody>
      </p:sp>
      <p:pic>
        <p:nvPicPr>
          <p:cNvPr id="922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1828800"/>
            <a:ext cx="1590675" cy="153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22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0" y="4343400"/>
            <a:ext cx="1576388"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9222"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z="4000" b="1">
                <a:solidFill>
                  <a:schemeClr val="hlink"/>
                </a:solidFill>
                <a:latin typeface="Comic Sans MS" charset="0"/>
              </a:rPr>
              <a:t>Lesson #6 – The Power of Protein</a:t>
            </a:r>
          </a:p>
        </p:txBody>
      </p:sp>
      <p:sp>
        <p:nvSpPr>
          <p:cNvPr id="10243" name="Rectangle 3"/>
          <p:cNvSpPr>
            <a:spLocks noGrp="1" noChangeArrowheads="1"/>
          </p:cNvSpPr>
          <p:nvPr>
            <p:ph type="body" idx="1"/>
          </p:nvPr>
        </p:nvSpPr>
        <p:spPr>
          <a:xfrm>
            <a:off x="457200" y="1600200"/>
            <a:ext cx="6019800" cy="4525963"/>
          </a:xfrm>
        </p:spPr>
        <p:txBody>
          <a:bodyPr/>
          <a:lstStyle/>
          <a:p>
            <a:pPr eaLnBrk="1" hangingPunct="1">
              <a:lnSpc>
                <a:spcPct val="90000"/>
              </a:lnSpc>
            </a:pPr>
            <a:r>
              <a:rPr lang="en-US" sz="2400">
                <a:solidFill>
                  <a:schemeClr val="accent2"/>
                </a:solidFill>
                <a:latin typeface="Comic Sans MS" charset="0"/>
              </a:rPr>
              <a:t>Protein in an important part of your diet that helps in growth and keeps your muscles strong. </a:t>
            </a:r>
          </a:p>
          <a:p>
            <a:pPr eaLnBrk="1" hangingPunct="1">
              <a:lnSpc>
                <a:spcPct val="90000"/>
              </a:lnSpc>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Protein is found in many foods, including meat, fish, eggs, dairy products and beans.</a:t>
            </a:r>
          </a:p>
          <a:p>
            <a:pPr eaLnBrk="1" hangingPunct="1">
              <a:lnSpc>
                <a:spcPct val="90000"/>
              </a:lnSpc>
            </a:pPr>
            <a:endParaRPr lang="en-US" sz="2400">
              <a:solidFill>
                <a:schemeClr val="accent2"/>
              </a:solidFill>
              <a:latin typeface="Comic Sans MS" charset="0"/>
            </a:endParaRPr>
          </a:p>
          <a:p>
            <a:pPr eaLnBrk="1" hangingPunct="1">
              <a:lnSpc>
                <a:spcPct val="90000"/>
              </a:lnSpc>
            </a:pPr>
            <a:r>
              <a:rPr lang="en-US" sz="2400">
                <a:solidFill>
                  <a:schemeClr val="accent2"/>
                </a:solidFill>
                <a:latin typeface="Comic Sans MS" charset="0"/>
              </a:rPr>
              <a:t>It is important we consume complete proteins in our diet. Complete proteins contain all of the amino acids needed to make a </a:t>
            </a:r>
            <a:r>
              <a:rPr lang="ja-JP" altLang="en-US" sz="2400">
                <a:solidFill>
                  <a:schemeClr val="accent2"/>
                </a:solidFill>
                <a:latin typeface="Comic Sans MS" charset="0"/>
              </a:rPr>
              <a:t>“</a:t>
            </a:r>
            <a:r>
              <a:rPr lang="en-US" sz="2400">
                <a:solidFill>
                  <a:schemeClr val="accent2"/>
                </a:solidFill>
                <a:latin typeface="Comic Sans MS" charset="0"/>
              </a:rPr>
              <a:t>whole</a:t>
            </a:r>
            <a:r>
              <a:rPr lang="ja-JP" altLang="en-US" sz="2400">
                <a:solidFill>
                  <a:schemeClr val="accent2"/>
                </a:solidFill>
                <a:latin typeface="Comic Sans MS" charset="0"/>
              </a:rPr>
              <a:t>”</a:t>
            </a:r>
            <a:r>
              <a:rPr lang="en-US" sz="2400">
                <a:solidFill>
                  <a:schemeClr val="accent2"/>
                </a:solidFill>
                <a:latin typeface="Comic Sans MS" charset="0"/>
              </a:rPr>
              <a:t> protein. </a:t>
            </a:r>
          </a:p>
        </p:txBody>
      </p:sp>
      <p:pic>
        <p:nvPicPr>
          <p:cNvPr id="1024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16764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024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4267200"/>
            <a:ext cx="1981200"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0246"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397</TotalTime>
  <Words>2986</Words>
  <Application>Microsoft Macintosh PowerPoint</Application>
  <PresentationFormat>On-screen Show (4:3)</PresentationFormat>
  <Paragraphs>210</Paragraphs>
  <Slides>24</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Comic Sans MS</vt:lpstr>
      <vt:lpstr>Verdana</vt:lpstr>
      <vt:lpstr>Default Design</vt:lpstr>
      <vt:lpstr>Fit4Kidz Review!</vt:lpstr>
      <vt:lpstr>Today we will… </vt:lpstr>
      <vt:lpstr>Goals</vt:lpstr>
      <vt:lpstr>Lesson #1 – Food Groups</vt:lpstr>
      <vt:lpstr>Lesson #2 – Healthy Weight and Breakfast</vt:lpstr>
      <vt:lpstr>Lesson #3 – Track Your Food Intake</vt:lpstr>
      <vt:lpstr>Lesson #4 – Carbohydrates and Grains </vt:lpstr>
      <vt:lpstr>Lesson #5 - Full of Fiber</vt:lpstr>
      <vt:lpstr>Lesson #6 – The Power of Protein</vt:lpstr>
      <vt:lpstr>Lesson #7 – Dairy, Calcium and Vitamin D</vt:lpstr>
      <vt:lpstr>Lesson #8 – All About Oils</vt:lpstr>
      <vt:lpstr>Lesson #9 – Vivacious Veggies</vt:lpstr>
      <vt:lpstr>Lesson #10 - Fun Fruits</vt:lpstr>
      <vt:lpstr>Lesson #11 – Beverages: Water, Soda and Juice</vt:lpstr>
      <vt:lpstr>Lesson #12 – Serving Sizes and Portion Control </vt:lpstr>
      <vt:lpstr>Lesson #13 – Nutrients the Body Needs</vt:lpstr>
      <vt:lpstr>Lesson #14 – Food Label Fun</vt:lpstr>
      <vt:lpstr>Lesson #15 – E is for Exercise</vt:lpstr>
      <vt:lpstr>Lesson #16 – Healthy School Lunches</vt:lpstr>
      <vt:lpstr>Lesson #17 – Healthy Snacks and Easy Recipes</vt:lpstr>
      <vt:lpstr>Lesson #18 – Grocery Shopping for Kids</vt:lpstr>
      <vt:lpstr>Lesson #19 – Alternative Diets</vt:lpstr>
      <vt:lpstr>Fit4Kidz Quiz</vt:lpstr>
      <vt:lpstr>Congratulations! </vt:lpstr>
    </vt:vector>
  </TitlesOfParts>
  <Company>Smarty Pants Learning Center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dc:title>
  <dc:creator>Smarty Pants Learning Center</dc:creator>
  <cp:lastModifiedBy>Andrew Keser</cp:lastModifiedBy>
  <cp:revision>27</cp:revision>
  <dcterms:created xsi:type="dcterms:W3CDTF">2011-06-10T17:05:13Z</dcterms:created>
  <dcterms:modified xsi:type="dcterms:W3CDTF">2013-04-04T02:55:12Z</dcterms:modified>
</cp:coreProperties>
</file>