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mn-cs"/>
      </a:defRPr>
    </a:lvl1pPr>
    <a:lvl2pPr marL="457200" algn="l" rtl="0" fontAlgn="base">
      <a:spcBef>
        <a:spcPct val="0"/>
      </a:spcBef>
      <a:spcAft>
        <a:spcPct val="0"/>
      </a:spcAft>
      <a:defRPr kern="1200">
        <a:solidFill>
          <a:schemeClr val="tx1"/>
        </a:solidFill>
        <a:latin typeface="Arial" charset="0"/>
        <a:ea typeface="ＭＳ Ｐゴシック" charset="0"/>
        <a:cs typeface="+mn-cs"/>
      </a:defRPr>
    </a:lvl2pPr>
    <a:lvl3pPr marL="914400" algn="l" rtl="0" fontAlgn="base">
      <a:spcBef>
        <a:spcPct val="0"/>
      </a:spcBef>
      <a:spcAft>
        <a:spcPct val="0"/>
      </a:spcAft>
      <a:defRPr kern="1200">
        <a:solidFill>
          <a:schemeClr val="tx1"/>
        </a:solidFill>
        <a:latin typeface="Arial" charset="0"/>
        <a:ea typeface="ＭＳ Ｐゴシック" charset="0"/>
        <a:cs typeface="+mn-cs"/>
      </a:defRPr>
    </a:lvl3pPr>
    <a:lvl4pPr marL="1371600" algn="l" rtl="0" fontAlgn="base">
      <a:spcBef>
        <a:spcPct val="0"/>
      </a:spcBef>
      <a:spcAft>
        <a:spcPct val="0"/>
      </a:spcAft>
      <a:defRPr kern="1200">
        <a:solidFill>
          <a:schemeClr val="tx1"/>
        </a:solidFill>
        <a:latin typeface="Arial" charset="0"/>
        <a:ea typeface="ＭＳ Ｐゴシック" charset="0"/>
        <a:cs typeface="+mn-cs"/>
      </a:defRPr>
    </a:lvl4pPr>
    <a:lvl5pPr marL="1828800" algn="l" rtl="0" fontAlgn="base">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089" autoAdjust="0"/>
  </p:normalViewPr>
  <p:slideViewPr>
    <p:cSldViewPr>
      <p:cViewPr>
        <p:scale>
          <a:sx n="56" d="100"/>
          <a:sy n="56" d="100"/>
        </p:scale>
        <p:origin x="-456" y="-6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303212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031" tIns="46516" rIns="93031" bIns="46516" numCol="1" anchor="t" anchorCtr="0" compatLnSpc="1">
            <a:prstTxWarp prst="textNoShape">
              <a:avLst/>
            </a:prstTxWarp>
          </a:bodyPr>
          <a:lstStyle>
            <a:lvl1pPr defTabSz="930275">
              <a:defRPr sz="1200" smtClean="0">
                <a:ea typeface="+mn-ea"/>
              </a:defRPr>
            </a:lvl1pPr>
          </a:lstStyle>
          <a:p>
            <a:pPr>
              <a:defRPr/>
            </a:pPr>
            <a:endParaRPr lang="en-US"/>
          </a:p>
        </p:txBody>
      </p:sp>
      <p:sp>
        <p:nvSpPr>
          <p:cNvPr id="37891" name="Rectangle 3"/>
          <p:cNvSpPr>
            <a:spLocks noGrp="1" noChangeArrowheads="1"/>
          </p:cNvSpPr>
          <p:nvPr>
            <p:ph type="dt" idx="1"/>
          </p:nvPr>
        </p:nvSpPr>
        <p:spPr bwMode="auto">
          <a:xfrm>
            <a:off x="3963988" y="0"/>
            <a:ext cx="303212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031" tIns="46516" rIns="93031" bIns="46516" numCol="1" anchor="t" anchorCtr="0" compatLnSpc="1">
            <a:prstTxWarp prst="textNoShape">
              <a:avLst/>
            </a:prstTxWarp>
          </a:bodyPr>
          <a:lstStyle>
            <a:lvl1pPr algn="r" defTabSz="930275">
              <a:defRPr sz="1200" smtClean="0">
                <a:ea typeface="+mn-ea"/>
              </a:defRPr>
            </a:lvl1pPr>
          </a:lstStyle>
          <a:p>
            <a:pPr>
              <a:defRPr/>
            </a:pPr>
            <a:endParaRPr lang="en-US"/>
          </a:p>
        </p:txBody>
      </p:sp>
      <p:sp>
        <p:nvSpPr>
          <p:cNvPr id="14340" name="Rectangle 4"/>
          <p:cNvSpPr>
            <a:spLocks noRo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37893" name="Rectangle 5"/>
          <p:cNvSpPr>
            <a:spLocks noGrp="1" noChangeArrowheads="1"/>
          </p:cNvSpPr>
          <p:nvPr>
            <p:ph type="body" sz="quarter" idx="3"/>
          </p:nvPr>
        </p:nvSpPr>
        <p:spPr bwMode="auto">
          <a:xfrm>
            <a:off x="700088" y="4410075"/>
            <a:ext cx="5597525" cy="417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8818563"/>
            <a:ext cx="303212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031" tIns="46516" rIns="93031" bIns="46516" numCol="1" anchor="b" anchorCtr="0" compatLnSpc="1">
            <a:prstTxWarp prst="textNoShape">
              <a:avLst/>
            </a:prstTxWarp>
          </a:bodyPr>
          <a:lstStyle>
            <a:lvl1pPr defTabSz="930275">
              <a:defRPr sz="1200" smtClean="0">
                <a:ea typeface="+mn-ea"/>
              </a:defRPr>
            </a:lvl1pPr>
          </a:lstStyle>
          <a:p>
            <a:pPr>
              <a:defRPr/>
            </a:pPr>
            <a:endParaRPr lang="en-US"/>
          </a:p>
        </p:txBody>
      </p:sp>
      <p:sp>
        <p:nvSpPr>
          <p:cNvPr id="37895" name="Rectangle 7"/>
          <p:cNvSpPr>
            <a:spLocks noGrp="1" noChangeArrowheads="1"/>
          </p:cNvSpPr>
          <p:nvPr>
            <p:ph type="sldNum" sz="quarter" idx="5"/>
          </p:nvPr>
        </p:nvSpPr>
        <p:spPr bwMode="auto">
          <a:xfrm>
            <a:off x="3963988" y="8818563"/>
            <a:ext cx="3032125"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031" tIns="46516" rIns="93031" bIns="46516" numCol="1" anchor="b" anchorCtr="0" compatLnSpc="1">
            <a:prstTxWarp prst="textNoShape">
              <a:avLst/>
            </a:prstTxWarp>
          </a:bodyPr>
          <a:lstStyle>
            <a:lvl1pPr algn="r" defTabSz="930275">
              <a:defRPr sz="1200"/>
            </a:lvl1pPr>
          </a:lstStyle>
          <a:p>
            <a:fld id="{25FD794A-2122-5740-894E-2628E538700F}" type="slidenum">
              <a:rPr lang="en-US"/>
              <a:pPr/>
              <a:t>‹#›</a:t>
            </a:fld>
            <a:endParaRPr lang="en-US"/>
          </a:p>
        </p:txBody>
      </p:sp>
    </p:spTree>
    <p:extLst>
      <p:ext uri="{BB962C8B-B14F-4D97-AF65-F5344CB8AC3E}">
        <p14:creationId xmlns:p14="http://schemas.microsoft.com/office/powerpoint/2010/main" val="16436470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1AC97C6-5145-EF41-AF44-EE7D2EFD297C}" type="slidenum">
              <a:rPr lang="en-US"/>
              <a:pPr eaLnBrk="1" hangingPunct="1"/>
              <a:t>1</a:t>
            </a:fld>
            <a:endParaRPr lang="en-US"/>
          </a:p>
        </p:txBody>
      </p:sp>
      <p:sp>
        <p:nvSpPr>
          <p:cNvPr id="15363" name="Rectangle 2"/>
          <p:cNvSpPr>
            <a:spLocks noRot="1" noChangeArrowheads="1" noTextEdit="1"/>
          </p:cNvSpPr>
          <p:nvPr>
            <p:ph type="sldImg"/>
          </p:nvPr>
        </p:nvSpPr>
        <p:spPr>
          <a:ln/>
        </p:spPr>
      </p:sp>
      <p:sp>
        <p:nvSpPr>
          <p:cNvPr id="1536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Today</a:t>
            </a:r>
            <a:r>
              <a:rPr lang="ja-JP" altLang="en-US" sz="1000">
                <a:latin typeface="Verdana" charset="0"/>
              </a:rPr>
              <a:t>’</a:t>
            </a:r>
            <a:r>
              <a:rPr lang="en-US" sz="1000">
                <a:latin typeface="Verdana" charset="0"/>
              </a:rPr>
              <a:t>s lesson focuses on the nutrients the body needs.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66AE11B-9A4E-324F-95C8-763947200855}" type="slidenum">
              <a:rPr lang="en-US"/>
              <a:pPr eaLnBrk="1" hangingPunct="1"/>
              <a:t>10</a:t>
            </a:fld>
            <a:endParaRPr lang="en-US"/>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2" eaLnBrk="1" hangingPunct="1"/>
            <a:r>
              <a:rPr lang="en-US" sz="1000">
                <a:latin typeface="Verdana" charset="0"/>
              </a:rPr>
              <a:t>Does anyone know which vitamin or mineral the skin needs. [Give students a chance to answer]. Well vitamin E helps keep your skin looking beautiful and healthy. Source of vitamin E are blackberries, green leafy vegetables, bananas, apples, kiwi, almonds, sunflower seeds and peanuts.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D92F9B5-FE73-8444-8E9C-6BC9E2FC7A09}" type="slidenum">
              <a:rPr lang="en-US"/>
              <a:pPr eaLnBrk="1" hangingPunct="1"/>
              <a:t>11</a:t>
            </a:fld>
            <a:endParaRPr lang="en-US"/>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1" eaLnBrk="1" hangingPunct="1"/>
            <a:r>
              <a:rPr lang="en-US" sz="1000"/>
              <a:t>Vitamin C keeps the flu and cold away because it fights the bad bacteria. </a:t>
            </a:r>
            <a:r>
              <a:rPr lang="en-US" sz="1000">
                <a:latin typeface="Verdana" charset="0"/>
              </a:rPr>
              <a:t>Rich sources of vitamin C are many types of fruits like red berries, oranges, watermelon, peaches, bananas, and grapes. Many vegetables like broccoli, tomatoes, corn, cucumber, green peppers, mushrooms, peas, spinach, and squash also have a rich source of vitamin C.</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A804355-D344-7B46-A859-E035624D1FDF}" type="slidenum">
              <a:rPr lang="en-US"/>
              <a:pPr eaLnBrk="1" hangingPunct="1"/>
              <a:t>12</a:t>
            </a:fld>
            <a:endParaRPr lang="en-US"/>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Your body needs the required amounts of vitamins and minerals every day to stay healthy. You can get these nutrients by eating a variety of foods. If you feel you don</a:t>
            </a:r>
            <a:r>
              <a:rPr lang="ja-JP" altLang="en-US" sz="1000">
                <a:latin typeface="Verdana" charset="0"/>
              </a:rPr>
              <a:t>’</a:t>
            </a:r>
            <a:r>
              <a:rPr lang="en-US" sz="1000">
                <a:latin typeface="Verdana" charset="0"/>
              </a:rPr>
              <a:t>t eat enough fruits and vegetables you should ask your parents if a multivitamin would be good for you. A multivitamin is a pill or </a:t>
            </a:r>
            <a:r>
              <a:rPr lang="ja-JP" altLang="en-US" sz="1000">
                <a:latin typeface="Verdana" charset="0"/>
              </a:rPr>
              <a:t>“</a:t>
            </a:r>
            <a:r>
              <a:rPr lang="en-US" sz="1000">
                <a:latin typeface="Verdana" charset="0"/>
              </a:rPr>
              <a:t>gummy bear</a:t>
            </a:r>
            <a:r>
              <a:rPr lang="ja-JP" altLang="en-US" sz="1000">
                <a:latin typeface="Verdana" charset="0"/>
              </a:rPr>
              <a:t>”</a:t>
            </a:r>
            <a:r>
              <a:rPr lang="en-US" sz="1000">
                <a:latin typeface="Verdana" charset="0"/>
              </a:rPr>
              <a:t> that has all the vitamins and minerals you need in one day. They can act as a backup for the days you don</a:t>
            </a:r>
            <a:r>
              <a:rPr lang="ja-JP" altLang="en-US" sz="1000">
                <a:latin typeface="Verdana" charset="0"/>
              </a:rPr>
              <a:t>’</a:t>
            </a:r>
            <a:r>
              <a:rPr lang="en-US" sz="1000">
                <a:latin typeface="Verdana" charset="0"/>
              </a:rPr>
              <a:t>t eat enough fruits or vegetables.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BDFD054-6912-C240-A812-96279440AF4C}" type="slidenum">
              <a:rPr lang="en-US"/>
              <a:pPr eaLnBrk="1" hangingPunct="1"/>
              <a:t>2</a:t>
            </a:fld>
            <a:endParaRPr lang="en-US"/>
          </a:p>
        </p:txBody>
      </p:sp>
      <p:sp>
        <p:nvSpPr>
          <p:cNvPr id="16387" name="Rectangle 2"/>
          <p:cNvSpPr>
            <a:spLocks noRot="1" noChangeArrowheads="1" noTextEdit="1"/>
          </p:cNvSpPr>
          <p:nvPr>
            <p:ph type="sldImg"/>
          </p:nvPr>
        </p:nvSpPr>
        <p:spPr>
          <a:ln/>
        </p:spPr>
      </p:sp>
      <p:sp>
        <p:nvSpPr>
          <p:cNvPr id="1638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Our goals for today are to be able to list the six nutrients the body needs, understand what vitamins and minerals are, understand the significance of vitamins and minerals and how they play a part in the wellbeing of the body. We will also be able to list several foods which are rich in vitamins and minerals.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E2B775A-E455-744C-BF10-C81AF90156C1}" type="slidenum">
              <a:rPr lang="en-US"/>
              <a:pPr eaLnBrk="1" hangingPunct="1"/>
              <a:t>3</a:t>
            </a:fld>
            <a:endParaRPr lang="en-US"/>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228600" indent="-228600" eaLnBrk="1" hangingPunct="1"/>
            <a:r>
              <a:rPr lang="en-US" sz="1000">
                <a:latin typeface="Verdana" charset="0"/>
              </a:rPr>
              <a:t>Food provides us with 6 major nutrients that keeps us alive and healthy. We have talked about most of these nutrients in pervious classes. For the most part we will focus on vitamins and minerals today. There are 10 types of vitamins that can be consumed from foods and beverages. It is important to eat a variety of foods to get enough vitamins and minerals to keep your body healthy. Today, we will talk about couple of these vitamins and minerals and what they do.</a:t>
            </a:r>
          </a:p>
          <a:p>
            <a:pPr marL="228600" indent="-228600" eaLnBrk="1" hangingPunct="1"/>
            <a:endParaRPr lang="en-US" sz="1000">
              <a:latin typeface="Verdana"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83E6894-B7AD-1B44-A8A4-C2229FBD859E}" type="slidenum">
              <a:rPr lang="en-US"/>
              <a:pPr eaLnBrk="1" hangingPunct="1"/>
              <a:t>4</a:t>
            </a:fld>
            <a:endParaRPr lang="en-US"/>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Ask students if they have ever heard of vitamins and minerals. Tell them that vitamins and minerals are substances that your body needs to work properly. Minerals are substances that help you grow, develop, and be healthy.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00B9564C-ACC0-FC48-A290-C0A762FC3A83}" type="slidenum">
              <a:rPr lang="en-US"/>
              <a:pPr eaLnBrk="1" hangingPunct="1"/>
              <a:t>5</a:t>
            </a:fld>
            <a:endParaRPr lang="en-US"/>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These guys hang around in your fat for a couple of days or even months, until the body needs them.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FA457FC-AD44-C140-9791-A7016EBFFB2B}" type="slidenum">
              <a:rPr lang="en-US"/>
              <a:pPr eaLnBrk="1" hangingPunct="1"/>
              <a:t>6</a:t>
            </a:fld>
            <a:endParaRPr lang="en-US"/>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sz="1000">
                <a:latin typeface="Verdana" charset="0"/>
              </a:rPr>
              <a:t>These guys travel around in your blood, until your body needs them. If the body doesn</a:t>
            </a:r>
            <a:r>
              <a:rPr lang="ja-JP" altLang="en-US" sz="1000">
                <a:latin typeface="Verdana" charset="0"/>
              </a:rPr>
              <a:t>’</a:t>
            </a:r>
            <a:r>
              <a:rPr lang="en-US" sz="1000">
                <a:latin typeface="Verdana" charset="0"/>
              </a:rPr>
              <a:t>t want it, it leaves the body through pee.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517EAB1-F71B-E74D-81B0-87856D628542}" type="slidenum">
              <a:rPr lang="en-US"/>
              <a:pPr eaLnBrk="1" hangingPunct="1"/>
              <a:t>7</a:t>
            </a:fld>
            <a:endParaRPr lang="en-US"/>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2" eaLnBrk="1" hangingPunct="1"/>
            <a:r>
              <a:rPr lang="en-US" sz="1000">
                <a:latin typeface="Verdana" charset="0"/>
              </a:rPr>
              <a:t>Vitamin A improve your eye sight and allows you to see at night. Some foods that are rich in vitamin A are milk, eggs, and fortified breakfast cereals. </a:t>
            </a:r>
          </a:p>
          <a:p>
            <a:pPr lvl="2" eaLnBrk="1" hangingPunct="1"/>
            <a:r>
              <a:rPr lang="en-US" sz="1000">
                <a:latin typeface="Verdana" charset="0"/>
              </a:rPr>
              <a:t>Dark green vegetables such as spinach, broccoli, kale and romaine lettuce, orange vegetables such as carrots, sweet potatoes and pumpkin, and orange fruits such as cantaloupe, apricots, peaches, papayas and mangos are also a good source for vitamin A.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845DEBD-ACE3-1B45-B62C-8CA866D2120B}" type="slidenum">
              <a:rPr lang="en-US"/>
              <a:pPr eaLnBrk="1" hangingPunct="1"/>
              <a:t>8</a:t>
            </a:fld>
            <a:endParaRPr lang="en-US"/>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1" eaLnBrk="1" hangingPunct="1"/>
            <a:r>
              <a:rPr lang="en-US" sz="1000">
                <a:latin typeface="Verdana" charset="0"/>
              </a:rPr>
              <a:t>Vitamin K, iron, and vitamin B</a:t>
            </a:r>
            <a:r>
              <a:rPr lang="en-US" sz="700">
                <a:latin typeface="Verdana" charset="0"/>
              </a:rPr>
              <a:t>12</a:t>
            </a:r>
            <a:r>
              <a:rPr lang="en-US" sz="1000">
                <a:latin typeface="Verdana" charset="0"/>
              </a:rPr>
              <a:t> are needed to maintain blood and help the blood function normally. </a:t>
            </a:r>
            <a:r>
              <a:rPr lang="en-US" sz="1000" b="1">
                <a:latin typeface="Verdana" charset="0"/>
              </a:rPr>
              <a:t>Vitamin K is needed</a:t>
            </a:r>
            <a:r>
              <a:rPr lang="en-US" sz="1000">
                <a:latin typeface="Verdana" charset="0"/>
              </a:rPr>
              <a:t> to heal cuts and it decreases bleeding by clotting the cut. Rich sources of vitamin K are in green leafy vegetables, broccoli and soybeans. </a:t>
            </a:r>
            <a:r>
              <a:rPr lang="en-US" sz="1000" b="1">
                <a:latin typeface="Verdana" charset="0"/>
              </a:rPr>
              <a:t>Iron is needed to help</a:t>
            </a:r>
            <a:r>
              <a:rPr lang="en-US" sz="1000">
                <a:latin typeface="Verdana" charset="0"/>
              </a:rPr>
              <a:t> carry oxygen in the blood to all parts of the body. Sources of iron are beef, beans, pork, fish, poultry, green leafy vegetables, and raisins. Lastly,</a:t>
            </a:r>
            <a:r>
              <a:rPr lang="en-US" sz="1000" b="1">
                <a:latin typeface="Verdana" charset="0"/>
              </a:rPr>
              <a:t> vitamin B</a:t>
            </a:r>
            <a:r>
              <a:rPr lang="en-US" sz="700" b="1">
                <a:latin typeface="Verdana" charset="0"/>
              </a:rPr>
              <a:t>12</a:t>
            </a:r>
            <a:r>
              <a:rPr lang="en-US" sz="1000" b="1">
                <a:latin typeface="Verdana" charset="0"/>
              </a:rPr>
              <a:t> is needed to </a:t>
            </a:r>
            <a:r>
              <a:rPr lang="en-US" sz="1000">
                <a:latin typeface="Verdana" charset="0"/>
              </a:rPr>
              <a:t>make more blood. Sources of vitamin B</a:t>
            </a:r>
            <a:r>
              <a:rPr lang="en-US" sz="900">
                <a:latin typeface="Verdana" charset="0"/>
              </a:rPr>
              <a:t>12</a:t>
            </a:r>
            <a:r>
              <a:rPr lang="en-US" sz="1000">
                <a:latin typeface="Verdana" charset="0"/>
              </a:rPr>
              <a:t> are fish, red meat, chicken, milk, cheese, and eggs.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30275" eaLnBrk="0" hangingPunct="0">
              <a:defRPr>
                <a:solidFill>
                  <a:schemeClr val="tx1"/>
                </a:solidFill>
                <a:latin typeface="Arial" charset="0"/>
                <a:ea typeface="ＭＳ Ｐゴシック" charset="0"/>
              </a:defRPr>
            </a:lvl1pPr>
            <a:lvl2pPr marL="742950" indent="-285750" defTabSz="930275" eaLnBrk="0" hangingPunct="0">
              <a:defRPr>
                <a:solidFill>
                  <a:schemeClr val="tx1"/>
                </a:solidFill>
                <a:latin typeface="Arial" charset="0"/>
                <a:ea typeface="ＭＳ Ｐゴシック" charset="0"/>
              </a:defRPr>
            </a:lvl2pPr>
            <a:lvl3pPr marL="1143000" indent="-228600" defTabSz="930275" eaLnBrk="0" hangingPunct="0">
              <a:defRPr>
                <a:solidFill>
                  <a:schemeClr val="tx1"/>
                </a:solidFill>
                <a:latin typeface="Arial" charset="0"/>
                <a:ea typeface="ＭＳ Ｐゴシック" charset="0"/>
              </a:defRPr>
            </a:lvl3pPr>
            <a:lvl4pPr marL="1600200" indent="-228600" defTabSz="930275" eaLnBrk="0" hangingPunct="0">
              <a:defRPr>
                <a:solidFill>
                  <a:schemeClr val="tx1"/>
                </a:solidFill>
                <a:latin typeface="Arial" charset="0"/>
                <a:ea typeface="ＭＳ Ｐゴシック" charset="0"/>
              </a:defRPr>
            </a:lvl4pPr>
            <a:lvl5pPr marL="2057400" indent="-228600" defTabSz="930275" eaLnBrk="0" hangingPunct="0">
              <a:defRPr>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CDBAB90-7FC0-C24D-8A7A-9BD774981A93}" type="slidenum">
              <a:rPr lang="en-US"/>
              <a:pPr eaLnBrk="1" hangingPunct="1"/>
              <a:t>9</a:t>
            </a:fld>
            <a:endParaRPr lang="en-US"/>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lvl="1" eaLnBrk="1" hangingPunct="1"/>
            <a:r>
              <a:rPr lang="en-US" sz="1000">
                <a:latin typeface="Verdana" charset="0"/>
              </a:rPr>
              <a:t>Your bones and teeth need calcium and vitamin D to stay strong and healthy. You have around 200 bones that hold you up and keep you moving. All these bones and teeth need calcium and vitamin D to stay strong.</a:t>
            </a:r>
          </a:p>
          <a:p>
            <a:pPr eaLnBrk="1" hangingPunct="1"/>
            <a:r>
              <a:rPr lang="en-US" sz="1000" b="1">
                <a:latin typeface="Verdana" charset="0"/>
              </a:rPr>
              <a:t>Calcium</a:t>
            </a:r>
            <a:r>
              <a:rPr lang="en-US" sz="1000">
                <a:latin typeface="Verdana" charset="0"/>
              </a:rPr>
              <a:t> builds strong bones and teeth. Sources of calcium are dairy products like cheese, milk and yogurts. Dark green leafy vegetables and fortified orange juice also contain calcium. </a:t>
            </a:r>
            <a:r>
              <a:rPr lang="en-US" sz="1000" b="1">
                <a:latin typeface="Verdana" charset="0"/>
              </a:rPr>
              <a:t>Vitamin D</a:t>
            </a:r>
            <a:r>
              <a:rPr lang="en-US" sz="1000">
                <a:latin typeface="Verdana" charset="0"/>
              </a:rPr>
              <a:t> is needed to help calcium do its job well. The sun provides most of your vitamin D because your body can </a:t>
            </a:r>
            <a:r>
              <a:rPr lang="ja-JP" altLang="en-US" sz="1000">
                <a:latin typeface="Verdana" charset="0"/>
              </a:rPr>
              <a:t>“</a:t>
            </a:r>
            <a:r>
              <a:rPr lang="en-US" sz="1000">
                <a:latin typeface="Verdana" charset="0"/>
              </a:rPr>
              <a:t>soak</a:t>
            </a:r>
            <a:r>
              <a:rPr lang="ja-JP" altLang="en-US" sz="1000">
                <a:latin typeface="Verdana" charset="0"/>
              </a:rPr>
              <a:t>”</a:t>
            </a:r>
            <a:r>
              <a:rPr lang="en-US" sz="1000">
                <a:latin typeface="Verdana" charset="0"/>
              </a:rPr>
              <a:t> vitamin D from it. Playing out in the sun everyday keeps you healthy and your bones strong. Many foods can also provide Vitamin D like eggs, fish, milk, fortified cereals and mushrooms.</a:t>
            </a:r>
          </a:p>
          <a:p>
            <a:pPr lvl="2" eaLnBrk="1" hangingPunct="1"/>
            <a:endParaRPr lang="en-US" sz="1000">
              <a:latin typeface="Verdana"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2E2FF4D-0383-EC43-AEE4-5E085A7B0EA6}" type="slidenum">
              <a:rPr lang="en-US"/>
              <a:pPr/>
              <a:t>‹#›</a:t>
            </a:fld>
            <a:endParaRPr lang="en-US"/>
          </a:p>
        </p:txBody>
      </p:sp>
    </p:spTree>
    <p:extLst>
      <p:ext uri="{BB962C8B-B14F-4D97-AF65-F5344CB8AC3E}">
        <p14:creationId xmlns:p14="http://schemas.microsoft.com/office/powerpoint/2010/main" val="1667899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63D6328-85EC-B34E-9B38-B5CE21E8E9AB}" type="slidenum">
              <a:rPr lang="en-US"/>
              <a:pPr/>
              <a:t>‹#›</a:t>
            </a:fld>
            <a:endParaRPr lang="en-US"/>
          </a:p>
        </p:txBody>
      </p:sp>
    </p:spTree>
    <p:extLst>
      <p:ext uri="{BB962C8B-B14F-4D97-AF65-F5344CB8AC3E}">
        <p14:creationId xmlns:p14="http://schemas.microsoft.com/office/powerpoint/2010/main" val="387267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CE83CE5-A8C6-034F-88C2-EF2537C6055F}" type="slidenum">
              <a:rPr lang="en-US"/>
              <a:pPr/>
              <a:t>‹#›</a:t>
            </a:fld>
            <a:endParaRPr lang="en-US"/>
          </a:p>
        </p:txBody>
      </p:sp>
    </p:spTree>
    <p:extLst>
      <p:ext uri="{BB962C8B-B14F-4D97-AF65-F5344CB8AC3E}">
        <p14:creationId xmlns:p14="http://schemas.microsoft.com/office/powerpoint/2010/main" val="1470271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E2735E1-8B76-2740-A74B-6E0C774550C5}" type="slidenum">
              <a:rPr lang="en-US"/>
              <a:pPr/>
              <a:t>‹#›</a:t>
            </a:fld>
            <a:endParaRPr lang="en-US"/>
          </a:p>
        </p:txBody>
      </p:sp>
    </p:spTree>
    <p:extLst>
      <p:ext uri="{BB962C8B-B14F-4D97-AF65-F5344CB8AC3E}">
        <p14:creationId xmlns:p14="http://schemas.microsoft.com/office/powerpoint/2010/main" val="3405236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0DC7B3D-1086-9743-99B1-F4C3F435294F}" type="slidenum">
              <a:rPr lang="en-US"/>
              <a:pPr/>
              <a:t>‹#›</a:t>
            </a:fld>
            <a:endParaRPr lang="en-US"/>
          </a:p>
        </p:txBody>
      </p:sp>
    </p:spTree>
    <p:extLst>
      <p:ext uri="{BB962C8B-B14F-4D97-AF65-F5344CB8AC3E}">
        <p14:creationId xmlns:p14="http://schemas.microsoft.com/office/powerpoint/2010/main" val="500937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ACFA22AC-58CC-3B44-9760-3E119F322AB0}" type="slidenum">
              <a:rPr lang="en-US"/>
              <a:pPr/>
              <a:t>‹#›</a:t>
            </a:fld>
            <a:endParaRPr lang="en-US"/>
          </a:p>
        </p:txBody>
      </p:sp>
    </p:spTree>
    <p:extLst>
      <p:ext uri="{BB962C8B-B14F-4D97-AF65-F5344CB8AC3E}">
        <p14:creationId xmlns:p14="http://schemas.microsoft.com/office/powerpoint/2010/main" val="24413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1939A4EA-AF6A-5249-ABF6-33ADBB357A36}" type="slidenum">
              <a:rPr lang="en-US"/>
              <a:pPr/>
              <a:t>‹#›</a:t>
            </a:fld>
            <a:endParaRPr lang="en-US"/>
          </a:p>
        </p:txBody>
      </p:sp>
    </p:spTree>
    <p:extLst>
      <p:ext uri="{BB962C8B-B14F-4D97-AF65-F5344CB8AC3E}">
        <p14:creationId xmlns:p14="http://schemas.microsoft.com/office/powerpoint/2010/main" val="3661775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0EF3FBB-182B-AF45-B75C-7E46CCA54B1A}" type="slidenum">
              <a:rPr lang="en-US"/>
              <a:pPr/>
              <a:t>‹#›</a:t>
            </a:fld>
            <a:endParaRPr lang="en-US"/>
          </a:p>
        </p:txBody>
      </p:sp>
    </p:spTree>
    <p:extLst>
      <p:ext uri="{BB962C8B-B14F-4D97-AF65-F5344CB8AC3E}">
        <p14:creationId xmlns:p14="http://schemas.microsoft.com/office/powerpoint/2010/main" val="2001024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1CE3FE5B-6FDC-AF4E-9582-18C213E1384A}" type="slidenum">
              <a:rPr lang="en-US"/>
              <a:pPr/>
              <a:t>‹#›</a:t>
            </a:fld>
            <a:endParaRPr lang="en-US"/>
          </a:p>
        </p:txBody>
      </p:sp>
    </p:spTree>
    <p:extLst>
      <p:ext uri="{BB962C8B-B14F-4D97-AF65-F5344CB8AC3E}">
        <p14:creationId xmlns:p14="http://schemas.microsoft.com/office/powerpoint/2010/main" val="791363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11EBED8-BE83-054D-9895-FD83982F0D78}" type="slidenum">
              <a:rPr lang="en-US"/>
              <a:pPr/>
              <a:t>‹#›</a:t>
            </a:fld>
            <a:endParaRPr lang="en-US"/>
          </a:p>
        </p:txBody>
      </p:sp>
    </p:spTree>
    <p:extLst>
      <p:ext uri="{BB962C8B-B14F-4D97-AF65-F5344CB8AC3E}">
        <p14:creationId xmlns:p14="http://schemas.microsoft.com/office/powerpoint/2010/main" val="777093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9A5BCB5-9205-0F49-AB32-3EEEB669B67F}" type="slidenum">
              <a:rPr lang="en-US"/>
              <a:pPr/>
              <a:t>‹#›</a:t>
            </a:fld>
            <a:endParaRPr lang="en-US"/>
          </a:p>
        </p:txBody>
      </p:sp>
    </p:spTree>
    <p:extLst>
      <p:ext uri="{BB962C8B-B14F-4D97-AF65-F5344CB8AC3E}">
        <p14:creationId xmlns:p14="http://schemas.microsoft.com/office/powerpoint/2010/main" val="358492312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CA66BADA-9441-2940-AB25-1EDC99E81E7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12.jpeg"/><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hyperlink" Target="http://www.shutterstock.com/subscribe.mhtml" TargetMode="External"/><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2130425"/>
            <a:ext cx="7848600" cy="2212975"/>
          </a:xfrm>
        </p:spPr>
        <p:txBody>
          <a:bodyPr/>
          <a:lstStyle/>
          <a:p>
            <a:pPr eaLnBrk="1" hangingPunct="1"/>
            <a:r>
              <a:rPr lang="en-US" sz="4800" b="1">
                <a:solidFill>
                  <a:schemeClr val="accent2"/>
                </a:solidFill>
                <a:latin typeface="Comic Sans MS" charset="0"/>
              </a:rPr>
              <a:t>Nutrients </a:t>
            </a:r>
            <a:br>
              <a:rPr lang="en-US" sz="4800" b="1">
                <a:solidFill>
                  <a:schemeClr val="accent2"/>
                </a:solidFill>
                <a:latin typeface="Comic Sans MS" charset="0"/>
              </a:rPr>
            </a:br>
            <a:r>
              <a:rPr lang="en-US" sz="4800" b="1">
                <a:solidFill>
                  <a:schemeClr val="accent2"/>
                </a:solidFill>
                <a:latin typeface="Comic Sans MS" charset="0"/>
              </a:rPr>
              <a:t>&amp;</a:t>
            </a:r>
            <a:br>
              <a:rPr lang="en-US" sz="4800" b="1">
                <a:solidFill>
                  <a:schemeClr val="accent2"/>
                </a:solidFill>
                <a:latin typeface="Comic Sans MS" charset="0"/>
              </a:rPr>
            </a:br>
            <a:r>
              <a:rPr lang="en-US" sz="4800" b="1">
                <a:solidFill>
                  <a:schemeClr val="accent2"/>
                </a:solidFill>
                <a:latin typeface="Comic Sans MS" charset="0"/>
              </a:rPr>
              <a:t>The Body</a:t>
            </a:r>
          </a:p>
        </p:txBody>
      </p:sp>
      <p:pic>
        <p:nvPicPr>
          <p:cNvPr id="2051" name="Picture 4"/>
          <p:cNvPicPr>
            <a:picLocks noChangeAspect="1" noChangeArrowheads="1"/>
          </p:cNvPicPr>
          <p:nvPr>
            <p:ph type="subTitle" idx="1"/>
          </p:nvPr>
        </p:nvPicPr>
        <p:blipFill>
          <a:blip r:embed="rId3">
            <a:extLst>
              <a:ext uri="{28A0092B-C50C-407E-A947-70E740481C1C}">
                <a14:useLocalDpi xmlns:a14="http://schemas.microsoft.com/office/drawing/2010/main" val="0"/>
              </a:ext>
            </a:extLst>
          </a:blip>
          <a:srcRect/>
          <a:stretch>
            <a:fillRect/>
          </a:stretch>
        </p:blipFill>
        <p:spPr>
          <a:xfrm>
            <a:off x="457200" y="290513"/>
            <a:ext cx="8229600" cy="19192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52" name="Picture 15" descr="The Happy Alien Virus I Found In My Ear Illustration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3429000"/>
            <a:ext cx="2160588"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16" descr="Eye Royalty Free Stock Vector Art Illustr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505200"/>
            <a:ext cx="2362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Does the Skin Need?</a:t>
            </a:r>
            <a:r>
              <a:rPr lang="en-US" b="1">
                <a:latin typeface="Arial" charset="0"/>
              </a:rPr>
              <a:t> </a:t>
            </a:r>
          </a:p>
        </p:txBody>
      </p:sp>
      <p:sp>
        <p:nvSpPr>
          <p:cNvPr id="11267" name="Rectangle 3"/>
          <p:cNvSpPr>
            <a:spLocks noGrp="1" noChangeArrowheads="1"/>
          </p:cNvSpPr>
          <p:nvPr>
            <p:ph type="body" idx="1"/>
          </p:nvPr>
        </p:nvSpPr>
        <p:spPr>
          <a:xfrm>
            <a:off x="457200" y="1600200"/>
            <a:ext cx="5943600" cy="4495800"/>
          </a:xfrm>
        </p:spPr>
        <p:txBody>
          <a:bodyPr/>
          <a:lstStyle/>
          <a:p>
            <a:pPr lvl="1" eaLnBrk="1" hangingPunct="1">
              <a:buFontTx/>
              <a:buNone/>
            </a:pPr>
            <a:r>
              <a:rPr lang="en-US" sz="2400" b="1">
                <a:solidFill>
                  <a:schemeClr val="accent2"/>
                </a:solidFill>
                <a:latin typeface="Comic Sans MS" charset="0"/>
              </a:rPr>
              <a:t>Vitamin E</a:t>
            </a:r>
            <a:endParaRPr lang="en-US" sz="2400">
              <a:solidFill>
                <a:schemeClr val="accent2"/>
              </a:solidFill>
              <a:latin typeface="Comic Sans MS" charset="0"/>
            </a:endParaRPr>
          </a:p>
          <a:p>
            <a:pPr lvl="2" eaLnBrk="1" hangingPunct="1"/>
            <a:r>
              <a:rPr lang="en-US">
                <a:latin typeface="Comic Sans MS" charset="0"/>
              </a:rPr>
              <a:t>Helps keep your skin looking beautiful and shiny. </a:t>
            </a:r>
          </a:p>
          <a:p>
            <a:pPr lvl="2" eaLnBrk="1" hangingPunct="1"/>
            <a:r>
              <a:rPr lang="en-US" b="1">
                <a:solidFill>
                  <a:schemeClr val="hlink"/>
                </a:solidFill>
                <a:latin typeface="Comic Sans MS" charset="0"/>
              </a:rPr>
              <a:t>Food Sources:</a:t>
            </a:r>
          </a:p>
          <a:p>
            <a:pPr lvl="3" eaLnBrk="1" hangingPunct="1"/>
            <a:r>
              <a:rPr lang="en-US">
                <a:latin typeface="Comic Sans MS" charset="0"/>
              </a:rPr>
              <a:t>Fruits: Blackberries, bananas, apples, kiwi</a:t>
            </a:r>
          </a:p>
          <a:p>
            <a:pPr lvl="3" eaLnBrk="1" hangingPunct="1"/>
            <a:r>
              <a:rPr lang="en-US">
                <a:latin typeface="Comic Sans MS" charset="0"/>
              </a:rPr>
              <a:t>Green Leafy Vegetables</a:t>
            </a:r>
          </a:p>
          <a:p>
            <a:pPr lvl="3" eaLnBrk="1" hangingPunct="1"/>
            <a:r>
              <a:rPr lang="en-US">
                <a:latin typeface="Comic Sans MS" charset="0"/>
              </a:rPr>
              <a:t>Almonds, sunflower seeds and peanuts.</a:t>
            </a:r>
          </a:p>
        </p:txBody>
      </p:sp>
      <p:pic>
        <p:nvPicPr>
          <p:cNvPr id="11268" name="Picture 5" descr="lady washing face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667000"/>
            <a:ext cx="2409825"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Prevents Sickness?</a:t>
            </a:r>
            <a:endParaRPr lang="en-US">
              <a:solidFill>
                <a:schemeClr val="hlink"/>
              </a:solidFill>
              <a:latin typeface="Comic Sans MS" charset="0"/>
            </a:endParaRPr>
          </a:p>
        </p:txBody>
      </p:sp>
      <p:sp>
        <p:nvSpPr>
          <p:cNvPr id="12291" name="Rectangle 3"/>
          <p:cNvSpPr>
            <a:spLocks noGrp="1" noChangeArrowheads="1"/>
          </p:cNvSpPr>
          <p:nvPr>
            <p:ph type="body" sz="half" idx="1"/>
          </p:nvPr>
        </p:nvSpPr>
        <p:spPr>
          <a:xfrm>
            <a:off x="0" y="1600200"/>
            <a:ext cx="6705600" cy="5029200"/>
          </a:xfrm>
        </p:spPr>
        <p:txBody>
          <a:bodyPr/>
          <a:lstStyle/>
          <a:p>
            <a:pPr lvl="1" eaLnBrk="1" hangingPunct="1">
              <a:buFontTx/>
              <a:buNone/>
            </a:pPr>
            <a:r>
              <a:rPr lang="en-US" b="1">
                <a:solidFill>
                  <a:schemeClr val="accent2"/>
                </a:solidFill>
                <a:latin typeface="Comic Sans MS" charset="0"/>
              </a:rPr>
              <a:t>Vitamin C</a:t>
            </a:r>
          </a:p>
          <a:p>
            <a:pPr lvl="2" eaLnBrk="1" hangingPunct="1"/>
            <a:r>
              <a:rPr lang="en-US" sz="2400">
                <a:latin typeface="Comic Sans MS" charset="0"/>
              </a:rPr>
              <a:t>Needed to fight infections and bacteria.</a:t>
            </a:r>
            <a:endParaRPr lang="en-US" sz="2400">
              <a:solidFill>
                <a:schemeClr val="accent2"/>
              </a:solidFill>
              <a:latin typeface="Comic Sans MS" charset="0"/>
            </a:endParaRPr>
          </a:p>
          <a:p>
            <a:pPr lvl="2" eaLnBrk="1" hangingPunct="1"/>
            <a:r>
              <a:rPr lang="en-US" sz="2400" b="1">
                <a:solidFill>
                  <a:schemeClr val="hlink"/>
                </a:solidFill>
                <a:latin typeface="Comic Sans MS" charset="0"/>
              </a:rPr>
              <a:t>Food Sources: </a:t>
            </a:r>
          </a:p>
          <a:p>
            <a:pPr lvl="3" eaLnBrk="1" hangingPunct="1"/>
            <a:r>
              <a:rPr lang="en-US" sz="2000">
                <a:latin typeface="Comic Sans MS" charset="0"/>
              </a:rPr>
              <a:t>Fruits: strawberries, oranges, watermelon, peaches, bananas, and grapes</a:t>
            </a:r>
          </a:p>
          <a:p>
            <a:pPr lvl="3" eaLnBrk="1" hangingPunct="1"/>
            <a:r>
              <a:rPr lang="en-US" sz="2000">
                <a:latin typeface="Comic Sans MS" charset="0"/>
              </a:rPr>
              <a:t>Vegetables: broccoli, corn, cucumber, green peppers, mushrooms, peas, spinach, and squash.</a:t>
            </a:r>
          </a:p>
        </p:txBody>
      </p:sp>
      <p:pic>
        <p:nvPicPr>
          <p:cNvPr id="12292" name="Picture 5" descr="The Happy Alien Virus I Found In My Ear Illustration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9725" y="1676400"/>
            <a:ext cx="22304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8" descr="Sick emoticon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4572000"/>
            <a:ext cx="1874838"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title"/>
          </p:nvPr>
        </p:nvSpPr>
        <p:spPr/>
        <p:txBody>
          <a:bodyPr/>
          <a:lstStyle/>
          <a:p>
            <a:pPr eaLnBrk="1" hangingPunct="1"/>
            <a:r>
              <a:rPr lang="en-US" b="1">
                <a:solidFill>
                  <a:schemeClr val="hlink"/>
                </a:solidFill>
                <a:latin typeface="Comic Sans MS" charset="0"/>
              </a:rPr>
              <a:t>Putting the Pieces Together</a:t>
            </a:r>
          </a:p>
        </p:txBody>
      </p:sp>
      <p:sp>
        <p:nvSpPr>
          <p:cNvPr id="13315" name="Rectangle 3"/>
          <p:cNvSpPr>
            <a:spLocks noGrp="1" noChangeArrowheads="1"/>
          </p:cNvSpPr>
          <p:nvPr>
            <p:ph type="body" idx="1"/>
          </p:nvPr>
        </p:nvSpPr>
        <p:spPr>
          <a:xfrm>
            <a:off x="457200" y="1600200"/>
            <a:ext cx="7696200" cy="2971800"/>
          </a:xfrm>
        </p:spPr>
        <p:txBody>
          <a:bodyPr/>
          <a:lstStyle/>
          <a:p>
            <a:pPr eaLnBrk="1" hangingPunct="1">
              <a:buFontTx/>
              <a:buNone/>
            </a:pPr>
            <a:r>
              <a:rPr lang="en-US" sz="2400" b="1">
                <a:solidFill>
                  <a:schemeClr val="accent2"/>
                </a:solidFill>
                <a:latin typeface="Comic Sans MS" charset="0"/>
              </a:rPr>
              <a:t>Goal: </a:t>
            </a:r>
          </a:p>
          <a:p>
            <a:pPr eaLnBrk="1" hangingPunct="1"/>
            <a:r>
              <a:rPr lang="en-US" sz="2400">
                <a:solidFill>
                  <a:schemeClr val="accent2"/>
                </a:solidFill>
                <a:latin typeface="Comic Sans MS" charset="0"/>
              </a:rPr>
              <a:t>Eat a variety of foods every day to get the recommended amount of vitamins and minerals your body needs. </a:t>
            </a:r>
          </a:p>
          <a:p>
            <a:pPr eaLnBrk="1" hangingPunct="1"/>
            <a:r>
              <a:rPr lang="en-US" sz="2400">
                <a:solidFill>
                  <a:schemeClr val="accent2"/>
                </a:solidFill>
                <a:latin typeface="Comic Sans MS" charset="0"/>
              </a:rPr>
              <a:t>If you don</a:t>
            </a:r>
            <a:r>
              <a:rPr lang="ja-JP" altLang="en-US" sz="2400">
                <a:solidFill>
                  <a:schemeClr val="accent2"/>
                </a:solidFill>
                <a:latin typeface="Comic Sans MS" charset="0"/>
              </a:rPr>
              <a:t>’</a:t>
            </a:r>
            <a:r>
              <a:rPr lang="en-US" sz="2400">
                <a:solidFill>
                  <a:schemeClr val="accent2"/>
                </a:solidFill>
                <a:latin typeface="Comic Sans MS" charset="0"/>
              </a:rPr>
              <a:t>t eat enough healthy foods, buy a multivitamin supplement that comes in a fruit flavored gummy bear form. </a:t>
            </a:r>
          </a:p>
        </p:txBody>
      </p:sp>
      <p:pic>
        <p:nvPicPr>
          <p:cNvPr id="13316" name="Picture 10" descr="cowboy-zucchini-lbb-bl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495800"/>
            <a:ext cx="230663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1"/>
          <p:cNvPicPr>
            <a:picLocks noChangeAspect="1" noChangeArrowheads="1"/>
          </p:cNvPicPr>
          <p:nvPr/>
        </p:nvPicPr>
        <p:blipFill>
          <a:blip r:embed="rId4">
            <a:extLst>
              <a:ext uri="{28A0092B-C50C-407E-A947-70E740481C1C}">
                <a14:useLocalDpi xmlns:a14="http://schemas.microsoft.com/office/drawing/2010/main" val="0"/>
              </a:ext>
            </a:extLst>
          </a:blip>
          <a:srcRect l="14844" t="26563" r="67188" b="46875"/>
          <a:stretch>
            <a:fillRect/>
          </a:stretch>
        </p:blipFill>
        <p:spPr bwMode="auto">
          <a:xfrm>
            <a:off x="6629400" y="4114800"/>
            <a:ext cx="2130425"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331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b="1">
                <a:solidFill>
                  <a:schemeClr val="hlink"/>
                </a:solidFill>
                <a:latin typeface="Comic Sans MS" charset="0"/>
              </a:rPr>
              <a:t>Goals for today</a:t>
            </a:r>
            <a:endParaRPr lang="en-US">
              <a:latin typeface="Comic Sans MS" charset="0"/>
            </a:endParaRPr>
          </a:p>
        </p:txBody>
      </p:sp>
      <p:sp>
        <p:nvSpPr>
          <p:cNvPr id="3075" name="Rectangle 3"/>
          <p:cNvSpPr>
            <a:spLocks noGrp="1" noChangeArrowheads="1"/>
          </p:cNvSpPr>
          <p:nvPr>
            <p:ph type="body" idx="1"/>
          </p:nvPr>
        </p:nvSpPr>
        <p:spPr/>
        <p:txBody>
          <a:bodyPr/>
          <a:lstStyle/>
          <a:p>
            <a:pPr marL="609600" indent="-609600" eaLnBrk="1" hangingPunct="1">
              <a:buFontTx/>
              <a:buAutoNum type="arabicPeriod"/>
            </a:pPr>
            <a:r>
              <a:rPr lang="en-US" sz="2400">
                <a:solidFill>
                  <a:schemeClr val="accent2"/>
                </a:solidFill>
                <a:latin typeface="Comic Sans MS" charset="0"/>
              </a:rPr>
              <a:t>Be able to list the 6 nutrients the body needs</a:t>
            </a:r>
          </a:p>
          <a:p>
            <a:pPr marL="609600" indent="-609600" eaLnBrk="1" hangingPunct="1">
              <a:buFontTx/>
              <a:buAutoNum type="arabicPeriod"/>
            </a:pPr>
            <a:endParaRPr lang="en-US" sz="2400">
              <a:solidFill>
                <a:schemeClr val="accent2"/>
              </a:solidFill>
              <a:latin typeface="Comic Sans MS" charset="0"/>
            </a:endParaRPr>
          </a:p>
          <a:p>
            <a:pPr marL="609600" indent="-609600" eaLnBrk="1" hangingPunct="1">
              <a:buFontTx/>
              <a:buAutoNum type="arabicPeriod"/>
            </a:pPr>
            <a:r>
              <a:rPr lang="en-US" sz="2400">
                <a:solidFill>
                  <a:schemeClr val="accent2"/>
                </a:solidFill>
                <a:latin typeface="Comic Sans MS" charset="0"/>
              </a:rPr>
              <a:t>Understand the meaning of vitamins and minerals.</a:t>
            </a:r>
          </a:p>
          <a:p>
            <a:pPr marL="609600" indent="-609600" eaLnBrk="1" hangingPunct="1">
              <a:buFontTx/>
              <a:buAutoNum type="arabicPeriod"/>
            </a:pPr>
            <a:endParaRPr lang="en-US" sz="2400">
              <a:solidFill>
                <a:schemeClr val="accent2"/>
              </a:solidFill>
              <a:latin typeface="Comic Sans MS" charset="0"/>
            </a:endParaRPr>
          </a:p>
          <a:p>
            <a:pPr marL="609600" indent="-609600" eaLnBrk="1" hangingPunct="1">
              <a:buFontTx/>
              <a:buAutoNum type="arabicPeriod"/>
            </a:pPr>
            <a:r>
              <a:rPr lang="en-US" sz="2400">
                <a:solidFill>
                  <a:schemeClr val="accent2"/>
                </a:solidFill>
                <a:latin typeface="Comic Sans MS" charset="0"/>
              </a:rPr>
              <a:t>Understand the significance of vitamins and minerals and how they play a part in the wellbeing of the body. </a:t>
            </a:r>
          </a:p>
          <a:p>
            <a:pPr marL="609600" indent="-609600" eaLnBrk="1" hangingPunct="1">
              <a:buFontTx/>
              <a:buAutoNum type="arabicPeriod"/>
            </a:pPr>
            <a:endParaRPr lang="en-US" sz="2400">
              <a:solidFill>
                <a:schemeClr val="accent2"/>
              </a:solidFill>
              <a:latin typeface="Comic Sans MS" charset="0"/>
            </a:endParaRPr>
          </a:p>
          <a:p>
            <a:pPr marL="609600" indent="-609600" eaLnBrk="1" hangingPunct="1">
              <a:buFontTx/>
              <a:buAutoNum type="arabicPeriod"/>
            </a:pPr>
            <a:r>
              <a:rPr lang="en-US" sz="2400">
                <a:solidFill>
                  <a:schemeClr val="accent2"/>
                </a:solidFill>
                <a:latin typeface="Comic Sans MS" charset="0"/>
              </a:rPr>
              <a:t>Be able to list several foods which are rich in vitamins and minerals. </a:t>
            </a:r>
          </a:p>
        </p:txBody>
      </p:sp>
      <p:sp>
        <p:nvSpPr>
          <p:cNvPr id="307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b="1">
                <a:solidFill>
                  <a:schemeClr val="hlink"/>
                </a:solidFill>
                <a:latin typeface="Comic Sans MS" charset="0"/>
              </a:rPr>
              <a:t>The 6 Nutrients in Food</a:t>
            </a:r>
          </a:p>
        </p:txBody>
      </p:sp>
      <p:sp>
        <p:nvSpPr>
          <p:cNvPr id="4099" name="Rectangle 3"/>
          <p:cNvSpPr>
            <a:spLocks noGrp="1" noChangeArrowheads="1"/>
          </p:cNvSpPr>
          <p:nvPr>
            <p:ph type="body" idx="1"/>
          </p:nvPr>
        </p:nvSpPr>
        <p:spPr>
          <a:xfrm>
            <a:off x="457200" y="1447800"/>
            <a:ext cx="8153400" cy="4678363"/>
          </a:xfrm>
        </p:spPr>
        <p:txBody>
          <a:bodyPr/>
          <a:lstStyle/>
          <a:p>
            <a:pPr eaLnBrk="1" hangingPunct="1"/>
            <a:r>
              <a:rPr lang="en-US" sz="2400" b="1">
                <a:solidFill>
                  <a:schemeClr val="accent2"/>
                </a:solidFill>
                <a:latin typeface="Comic Sans MS" charset="0"/>
              </a:rPr>
              <a:t>Carbohydrates</a:t>
            </a:r>
            <a:r>
              <a:rPr lang="en-US" sz="2400">
                <a:latin typeface="Comic Sans MS" charset="0"/>
              </a:rPr>
              <a:t>- provides energy</a:t>
            </a:r>
          </a:p>
          <a:p>
            <a:pPr eaLnBrk="1" hangingPunct="1"/>
            <a:r>
              <a:rPr lang="en-US" sz="2400" b="1">
                <a:solidFill>
                  <a:schemeClr val="accent2"/>
                </a:solidFill>
                <a:latin typeface="Comic Sans MS" charset="0"/>
              </a:rPr>
              <a:t>Protein</a:t>
            </a:r>
            <a:r>
              <a:rPr lang="en-US" sz="2400">
                <a:solidFill>
                  <a:schemeClr val="accent2"/>
                </a:solidFill>
                <a:latin typeface="Comic Sans MS" charset="0"/>
              </a:rPr>
              <a:t>- </a:t>
            </a:r>
            <a:r>
              <a:rPr lang="en-US" sz="2400">
                <a:latin typeface="Comic Sans MS" charset="0"/>
              </a:rPr>
              <a:t>provides energy and</a:t>
            </a:r>
            <a:r>
              <a:rPr lang="en-US" sz="2400">
                <a:solidFill>
                  <a:schemeClr val="accent2"/>
                </a:solidFill>
                <a:latin typeface="Comic Sans MS" charset="0"/>
              </a:rPr>
              <a:t> </a:t>
            </a:r>
            <a:r>
              <a:rPr lang="en-US" sz="2400">
                <a:latin typeface="Comic Sans MS" charset="0"/>
              </a:rPr>
              <a:t>builds strong muscles</a:t>
            </a:r>
          </a:p>
          <a:p>
            <a:pPr eaLnBrk="1" hangingPunct="1"/>
            <a:r>
              <a:rPr lang="en-US" sz="2400" b="1">
                <a:solidFill>
                  <a:schemeClr val="accent2"/>
                </a:solidFill>
                <a:latin typeface="Comic Sans MS" charset="0"/>
              </a:rPr>
              <a:t>Fat</a:t>
            </a:r>
            <a:r>
              <a:rPr lang="en-US" sz="2400">
                <a:latin typeface="Comic Sans MS" charset="0"/>
              </a:rPr>
              <a:t>- provides energy, keeps body warm and cushion the organs.</a:t>
            </a:r>
          </a:p>
          <a:p>
            <a:pPr eaLnBrk="1" hangingPunct="1"/>
            <a:endParaRPr lang="en-US" sz="2400">
              <a:latin typeface="Comic Sans MS" charset="0"/>
            </a:endParaRPr>
          </a:p>
          <a:p>
            <a:pPr eaLnBrk="1" hangingPunct="1"/>
            <a:r>
              <a:rPr lang="en-US" sz="2400" b="1">
                <a:solidFill>
                  <a:schemeClr val="accent2"/>
                </a:solidFill>
                <a:latin typeface="Comic Sans MS" charset="0"/>
              </a:rPr>
              <a:t>Water</a:t>
            </a:r>
            <a:r>
              <a:rPr lang="en-US" sz="2400">
                <a:latin typeface="Comic Sans MS" charset="0"/>
              </a:rPr>
              <a:t>- hydrates the body</a:t>
            </a:r>
          </a:p>
          <a:p>
            <a:pPr eaLnBrk="1" hangingPunct="1"/>
            <a:r>
              <a:rPr lang="en-US" sz="2400" b="1">
                <a:solidFill>
                  <a:schemeClr val="accent2"/>
                </a:solidFill>
                <a:latin typeface="Comic Sans MS" charset="0"/>
              </a:rPr>
              <a:t>Vitamins</a:t>
            </a:r>
            <a:r>
              <a:rPr lang="en-US" sz="2400" b="1">
                <a:latin typeface="Comic Sans MS" charset="0"/>
              </a:rPr>
              <a:t>-</a:t>
            </a:r>
            <a:r>
              <a:rPr lang="en-US" sz="2400">
                <a:latin typeface="Comic Sans MS" charset="0"/>
              </a:rPr>
              <a:t> needed for a healthy body</a:t>
            </a:r>
          </a:p>
          <a:p>
            <a:pPr eaLnBrk="1" hangingPunct="1"/>
            <a:r>
              <a:rPr lang="en-US" sz="2400" b="1">
                <a:solidFill>
                  <a:schemeClr val="accent2"/>
                </a:solidFill>
                <a:latin typeface="Comic Sans MS" charset="0"/>
              </a:rPr>
              <a:t>Minerals</a:t>
            </a:r>
            <a:r>
              <a:rPr lang="en-US" sz="2400" b="1">
                <a:latin typeface="Comic Sans MS" charset="0"/>
              </a:rPr>
              <a:t> </a:t>
            </a:r>
            <a:r>
              <a:rPr lang="en-US" sz="2400">
                <a:latin typeface="Comic Sans MS" charset="0"/>
              </a:rPr>
              <a:t>- helps growth and maintain health</a:t>
            </a:r>
          </a:p>
        </p:txBody>
      </p:sp>
      <p:sp>
        <p:nvSpPr>
          <p:cNvPr id="410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b="1">
                <a:solidFill>
                  <a:schemeClr val="hlink"/>
                </a:solidFill>
                <a:latin typeface="Comic Sans MS" charset="0"/>
              </a:rPr>
              <a:t/>
            </a:r>
            <a:br>
              <a:rPr lang="en-US" b="1">
                <a:solidFill>
                  <a:schemeClr val="hlink"/>
                </a:solidFill>
                <a:latin typeface="Comic Sans MS" charset="0"/>
              </a:rPr>
            </a:br>
            <a:r>
              <a:rPr lang="en-US" b="1">
                <a:solidFill>
                  <a:schemeClr val="hlink"/>
                </a:solidFill>
                <a:latin typeface="Comic Sans MS" charset="0"/>
              </a:rPr>
              <a:t>What are Vitamins and Minerals?</a:t>
            </a:r>
          </a:p>
        </p:txBody>
      </p:sp>
      <p:sp>
        <p:nvSpPr>
          <p:cNvPr id="5123" name="Rectangle 3"/>
          <p:cNvSpPr>
            <a:spLocks noGrp="1" noChangeArrowheads="1"/>
          </p:cNvSpPr>
          <p:nvPr>
            <p:ph type="body" idx="1"/>
          </p:nvPr>
        </p:nvSpPr>
        <p:spPr/>
        <p:txBody>
          <a:bodyPr/>
          <a:lstStyle/>
          <a:p>
            <a:pPr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accent2"/>
                </a:solidFill>
                <a:latin typeface="Comic Sans MS" charset="0"/>
              </a:rPr>
              <a:t>Vitamins and minerals are substances that your body needs to work properly. </a:t>
            </a:r>
          </a:p>
          <a:p>
            <a:pPr eaLnBrk="1" hangingPunct="1">
              <a:lnSpc>
                <a:spcPct val="80000"/>
              </a:lnSpc>
              <a:buFontTx/>
              <a:buNone/>
            </a:pPr>
            <a:endParaRPr lang="en-US" sz="2400">
              <a:solidFill>
                <a:schemeClr val="accent2"/>
              </a:solidFill>
              <a:latin typeface="Comic Sans MS" charset="0"/>
            </a:endParaRPr>
          </a:p>
          <a:p>
            <a:pPr eaLnBrk="1" hangingPunct="1">
              <a:lnSpc>
                <a:spcPct val="80000"/>
              </a:lnSpc>
            </a:pPr>
            <a:r>
              <a:rPr lang="en-US" sz="2400">
                <a:solidFill>
                  <a:schemeClr val="hlink"/>
                </a:solidFill>
                <a:latin typeface="Comic Sans MS" charset="0"/>
              </a:rPr>
              <a:t>Two types of vitamins:</a:t>
            </a:r>
            <a:r>
              <a:rPr lang="en-US" sz="2400">
                <a:solidFill>
                  <a:schemeClr val="accent2"/>
                </a:solidFill>
                <a:latin typeface="Comic Sans MS" charset="0"/>
              </a:rPr>
              <a:t> </a:t>
            </a:r>
          </a:p>
          <a:p>
            <a:pPr lvl="1" eaLnBrk="1" hangingPunct="1">
              <a:lnSpc>
                <a:spcPct val="80000"/>
              </a:lnSpc>
            </a:pPr>
            <a:r>
              <a:rPr lang="en-US" sz="2400">
                <a:solidFill>
                  <a:schemeClr val="accent2"/>
                </a:solidFill>
                <a:latin typeface="Comic Sans MS" charset="0"/>
              </a:rPr>
              <a:t>Fat soluble</a:t>
            </a:r>
          </a:p>
          <a:p>
            <a:pPr lvl="1" eaLnBrk="1" hangingPunct="1">
              <a:lnSpc>
                <a:spcPct val="80000"/>
              </a:lnSpc>
            </a:pPr>
            <a:r>
              <a:rPr lang="en-US" sz="2400">
                <a:solidFill>
                  <a:schemeClr val="accent2"/>
                </a:solidFill>
                <a:latin typeface="Comic Sans MS" charset="0"/>
              </a:rPr>
              <a:t>Water soluble vitamins</a:t>
            </a:r>
          </a:p>
          <a:p>
            <a:pPr lvl="1" eaLnBrk="1" hangingPunct="1">
              <a:lnSpc>
                <a:spcPct val="80000"/>
              </a:lnSpc>
            </a:pPr>
            <a:endParaRPr lang="en-US" sz="2400">
              <a:solidFill>
                <a:schemeClr val="accent2"/>
              </a:solidFill>
              <a:latin typeface="Comic Sans MS" charset="0"/>
            </a:endParaRPr>
          </a:p>
          <a:p>
            <a:pPr eaLnBrk="1" hangingPunct="1">
              <a:lnSpc>
                <a:spcPct val="80000"/>
              </a:lnSpc>
            </a:pPr>
            <a:r>
              <a:rPr lang="en-US" sz="2400">
                <a:solidFill>
                  <a:schemeClr val="hlink"/>
                </a:solidFill>
                <a:latin typeface="Comic Sans MS" charset="0"/>
              </a:rPr>
              <a:t>Minerals help you:</a:t>
            </a:r>
          </a:p>
          <a:p>
            <a:pPr lvl="1" eaLnBrk="1" hangingPunct="1">
              <a:lnSpc>
                <a:spcPct val="80000"/>
              </a:lnSpc>
            </a:pPr>
            <a:r>
              <a:rPr lang="en-US" sz="2400">
                <a:solidFill>
                  <a:schemeClr val="accent2"/>
                </a:solidFill>
                <a:latin typeface="Comic Sans MS" charset="0"/>
              </a:rPr>
              <a:t>Grow</a:t>
            </a:r>
          </a:p>
          <a:p>
            <a:pPr lvl="1" eaLnBrk="1" hangingPunct="1">
              <a:lnSpc>
                <a:spcPct val="80000"/>
              </a:lnSpc>
            </a:pPr>
            <a:r>
              <a:rPr lang="en-US" sz="2400">
                <a:solidFill>
                  <a:schemeClr val="accent2"/>
                </a:solidFill>
                <a:latin typeface="Comic Sans MS" charset="0"/>
              </a:rPr>
              <a:t>Develop</a:t>
            </a:r>
          </a:p>
          <a:p>
            <a:pPr lvl="1" eaLnBrk="1" hangingPunct="1">
              <a:lnSpc>
                <a:spcPct val="80000"/>
              </a:lnSpc>
            </a:pPr>
            <a:r>
              <a:rPr lang="en-US" sz="2400">
                <a:solidFill>
                  <a:schemeClr val="accent2"/>
                </a:solidFill>
                <a:latin typeface="Comic Sans MS" charset="0"/>
              </a:rPr>
              <a:t>Be healthy</a:t>
            </a:r>
          </a:p>
          <a:p>
            <a:pPr eaLnBrk="1" hangingPunct="1">
              <a:lnSpc>
                <a:spcPct val="80000"/>
              </a:lnSpc>
            </a:pPr>
            <a:endParaRPr lang="en-US" sz="2400">
              <a:solidFill>
                <a:schemeClr val="accent2"/>
              </a:solidFill>
              <a:latin typeface="Comic Sans MS" charset="0"/>
            </a:endParaRPr>
          </a:p>
        </p:txBody>
      </p:sp>
      <p:sp>
        <p:nvSpPr>
          <p:cNvPr id="512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b="1">
                <a:solidFill>
                  <a:schemeClr val="hlink"/>
                </a:solidFill>
                <a:latin typeface="Comic Sans MS" charset="0"/>
              </a:rPr>
              <a:t>Fat soluble vitamins</a:t>
            </a:r>
          </a:p>
        </p:txBody>
      </p:sp>
      <p:sp>
        <p:nvSpPr>
          <p:cNvPr id="6147" name="Rectangle 3"/>
          <p:cNvSpPr>
            <a:spLocks noGrp="1" noChangeArrowheads="1"/>
          </p:cNvSpPr>
          <p:nvPr>
            <p:ph type="body" idx="1"/>
          </p:nvPr>
        </p:nvSpPr>
        <p:spPr/>
        <p:txBody>
          <a:bodyPr/>
          <a:lstStyle/>
          <a:p>
            <a:pPr eaLnBrk="1" hangingPunct="1"/>
            <a:r>
              <a:rPr lang="en-US" sz="2400" b="1">
                <a:solidFill>
                  <a:schemeClr val="accent2"/>
                </a:solidFill>
                <a:latin typeface="Comic Sans MS" charset="0"/>
              </a:rPr>
              <a:t>Vitamin A-</a:t>
            </a:r>
            <a:r>
              <a:rPr lang="en-US" sz="2400">
                <a:latin typeface="Comic Sans MS" charset="0"/>
              </a:rPr>
              <a:t> I help you see at night	</a:t>
            </a:r>
          </a:p>
          <a:p>
            <a:pPr eaLnBrk="1" hangingPunct="1"/>
            <a:endParaRPr lang="en-US" sz="2400">
              <a:latin typeface="Comic Sans MS" charset="0"/>
            </a:endParaRPr>
          </a:p>
          <a:p>
            <a:pPr eaLnBrk="1" hangingPunct="1"/>
            <a:r>
              <a:rPr lang="en-US" sz="2400" b="1">
                <a:solidFill>
                  <a:schemeClr val="accent2"/>
                </a:solidFill>
                <a:latin typeface="Comic Sans MS" charset="0"/>
              </a:rPr>
              <a:t>Vitamin D-</a:t>
            </a:r>
            <a:r>
              <a:rPr lang="en-US" sz="2400">
                <a:latin typeface="Comic Sans MS" charset="0"/>
              </a:rPr>
              <a:t> I help make strong bones</a:t>
            </a:r>
          </a:p>
          <a:p>
            <a:pPr eaLnBrk="1" hangingPunct="1"/>
            <a:endParaRPr lang="en-US" sz="2400">
              <a:latin typeface="Comic Sans MS" charset="0"/>
            </a:endParaRPr>
          </a:p>
          <a:p>
            <a:pPr eaLnBrk="1" hangingPunct="1"/>
            <a:r>
              <a:rPr lang="en-US" sz="2400" b="1">
                <a:solidFill>
                  <a:schemeClr val="accent2"/>
                </a:solidFill>
                <a:latin typeface="Comic Sans MS" charset="0"/>
              </a:rPr>
              <a:t>Vitamin E-</a:t>
            </a:r>
            <a:r>
              <a:rPr lang="en-US" sz="2400">
                <a:latin typeface="Comic Sans MS" charset="0"/>
              </a:rPr>
              <a:t> I protect your skin</a:t>
            </a:r>
          </a:p>
          <a:p>
            <a:pPr eaLnBrk="1" hangingPunct="1"/>
            <a:endParaRPr lang="en-US" sz="2400">
              <a:latin typeface="Comic Sans MS" charset="0"/>
            </a:endParaRPr>
          </a:p>
          <a:p>
            <a:pPr eaLnBrk="1" hangingPunct="1"/>
            <a:r>
              <a:rPr lang="en-US" sz="2400" b="1">
                <a:solidFill>
                  <a:schemeClr val="accent2"/>
                </a:solidFill>
                <a:latin typeface="Comic Sans MS" charset="0"/>
              </a:rPr>
              <a:t>Vitamin K-</a:t>
            </a:r>
            <a:r>
              <a:rPr lang="en-US" sz="2400">
                <a:latin typeface="Comic Sans MS" charset="0"/>
              </a:rPr>
              <a:t> I help stop bleeding</a:t>
            </a:r>
          </a:p>
        </p:txBody>
      </p:sp>
      <p:pic>
        <p:nvPicPr>
          <p:cNvPr id="614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1447800"/>
            <a:ext cx="16764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4572000"/>
            <a:ext cx="2209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0"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a:solidFill>
                  <a:schemeClr val="hlink"/>
                </a:solidFill>
                <a:latin typeface="Comic Sans MS" charset="0"/>
              </a:rPr>
              <a:t>Water soluble vitamins</a:t>
            </a:r>
            <a:br>
              <a:rPr lang="en-US" b="1">
                <a:solidFill>
                  <a:schemeClr val="hlink"/>
                </a:solidFill>
                <a:latin typeface="Comic Sans MS" charset="0"/>
              </a:rPr>
            </a:br>
            <a:endParaRPr lang="en-US" b="1">
              <a:solidFill>
                <a:schemeClr val="hlink"/>
              </a:solidFill>
              <a:latin typeface="Comic Sans MS" charset="0"/>
            </a:endParaRPr>
          </a:p>
        </p:txBody>
      </p:sp>
      <p:sp>
        <p:nvSpPr>
          <p:cNvPr id="7171" name="Rectangle 3"/>
          <p:cNvSpPr>
            <a:spLocks noGrp="1" noChangeArrowheads="1"/>
          </p:cNvSpPr>
          <p:nvPr>
            <p:ph type="body" idx="1"/>
          </p:nvPr>
        </p:nvSpPr>
        <p:spPr/>
        <p:txBody>
          <a:bodyPr/>
          <a:lstStyle/>
          <a:p>
            <a:pPr eaLnBrk="1" hangingPunct="1"/>
            <a:endParaRPr lang="en-US" sz="2400" b="1">
              <a:solidFill>
                <a:schemeClr val="accent2"/>
              </a:solidFill>
              <a:latin typeface="Comic Sans MS" charset="0"/>
            </a:endParaRPr>
          </a:p>
          <a:p>
            <a:pPr eaLnBrk="1" hangingPunct="1"/>
            <a:r>
              <a:rPr lang="en-US" sz="2400" b="1">
                <a:solidFill>
                  <a:schemeClr val="accent2"/>
                </a:solidFill>
                <a:latin typeface="Comic Sans MS" charset="0"/>
              </a:rPr>
              <a:t>Vitamin C</a:t>
            </a:r>
          </a:p>
          <a:p>
            <a:pPr lvl="1" eaLnBrk="1" hangingPunct="1"/>
            <a:r>
              <a:rPr lang="en-US" sz="2400">
                <a:latin typeface="Comic Sans MS" charset="0"/>
              </a:rPr>
              <a:t>I help fight infections and keep the cold away.</a:t>
            </a:r>
          </a:p>
          <a:p>
            <a:pPr lvl="1" eaLnBrk="1" hangingPunct="1"/>
            <a:endParaRPr lang="en-US" sz="2400">
              <a:latin typeface="Comic Sans MS" charset="0"/>
            </a:endParaRPr>
          </a:p>
          <a:p>
            <a:pPr eaLnBrk="1" hangingPunct="1"/>
            <a:r>
              <a:rPr lang="en-US" sz="2400" b="1">
                <a:solidFill>
                  <a:schemeClr val="accent2"/>
                </a:solidFill>
                <a:latin typeface="Comic Sans MS" charset="0"/>
              </a:rPr>
              <a:t>Vitamin B group</a:t>
            </a:r>
          </a:p>
          <a:p>
            <a:pPr lvl="1" eaLnBrk="1" hangingPunct="1"/>
            <a:r>
              <a:rPr lang="en-US" sz="2400">
                <a:latin typeface="Comic Sans MS" charset="0"/>
              </a:rPr>
              <a:t>I travel in your blood and do all sorts of things.</a:t>
            </a:r>
          </a:p>
        </p:txBody>
      </p:sp>
      <p:pic>
        <p:nvPicPr>
          <p:cNvPr id="7172" name="Picture 4" descr="isolated orange juice bottle and glass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91440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6" descr="stock photo : Letter b">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648200"/>
            <a:ext cx="14859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Do the Eyes Need?</a:t>
            </a:r>
          </a:p>
        </p:txBody>
      </p:sp>
      <p:sp>
        <p:nvSpPr>
          <p:cNvPr id="8195" name="Rectangle 3"/>
          <p:cNvSpPr>
            <a:spLocks noGrp="1" noChangeArrowheads="1"/>
          </p:cNvSpPr>
          <p:nvPr>
            <p:ph type="body" idx="1"/>
          </p:nvPr>
        </p:nvSpPr>
        <p:spPr/>
        <p:txBody>
          <a:bodyPr/>
          <a:lstStyle/>
          <a:p>
            <a:pPr marL="50800" indent="-50800" eaLnBrk="1" hangingPunct="1">
              <a:buFontTx/>
              <a:buNone/>
            </a:pPr>
            <a:r>
              <a:rPr lang="en-US" sz="2400" b="1">
                <a:latin typeface="Comic Sans MS" charset="0"/>
              </a:rPr>
              <a:t>	</a:t>
            </a:r>
            <a:r>
              <a:rPr lang="en-US" sz="2400" b="1">
                <a:solidFill>
                  <a:schemeClr val="accent2"/>
                </a:solidFill>
                <a:latin typeface="Comic Sans MS" charset="0"/>
              </a:rPr>
              <a:t>Vitamin A</a:t>
            </a:r>
            <a:r>
              <a:rPr lang="en-US" sz="2400">
                <a:solidFill>
                  <a:schemeClr val="accent2"/>
                </a:solidFill>
                <a:latin typeface="Comic Sans MS" charset="0"/>
              </a:rPr>
              <a:t>- </a:t>
            </a:r>
            <a:r>
              <a:rPr lang="en-US" sz="2400">
                <a:latin typeface="Comic Sans MS" charset="0"/>
              </a:rPr>
              <a:t>helps improve your eye sight and see at night.</a:t>
            </a:r>
          </a:p>
          <a:p>
            <a:pPr marL="50800" indent="-50800" eaLnBrk="1" hangingPunct="1">
              <a:buFontTx/>
              <a:buNone/>
            </a:pPr>
            <a:r>
              <a:rPr lang="en-US" sz="2400" b="1">
                <a:solidFill>
                  <a:schemeClr val="hlink"/>
                </a:solidFill>
                <a:latin typeface="Comic Sans MS" charset="0"/>
              </a:rPr>
              <a:t>	   </a:t>
            </a:r>
          </a:p>
          <a:p>
            <a:pPr marL="50800" indent="-50800" eaLnBrk="1" hangingPunct="1">
              <a:buFontTx/>
              <a:buNone/>
            </a:pPr>
            <a:r>
              <a:rPr lang="en-US" sz="2400" b="1">
                <a:solidFill>
                  <a:schemeClr val="hlink"/>
                </a:solidFill>
                <a:latin typeface="Comic Sans MS" charset="0"/>
              </a:rPr>
              <a:t> Food Sources: </a:t>
            </a:r>
          </a:p>
          <a:p>
            <a:pPr lvl="2" eaLnBrk="1" hangingPunct="1"/>
            <a:r>
              <a:rPr lang="en-US" sz="2000">
                <a:latin typeface="Comic Sans MS" charset="0"/>
              </a:rPr>
              <a:t>Milk, eggs, fortified cereals</a:t>
            </a:r>
          </a:p>
          <a:p>
            <a:pPr lvl="2" eaLnBrk="1" hangingPunct="1"/>
            <a:r>
              <a:rPr lang="en-US" sz="2000">
                <a:latin typeface="Comic Sans MS" charset="0"/>
              </a:rPr>
              <a:t>Dark green veggies: spinach, broccoli, kale and romaine lettuce</a:t>
            </a:r>
          </a:p>
          <a:p>
            <a:pPr lvl="2" eaLnBrk="1" hangingPunct="1"/>
            <a:r>
              <a:rPr lang="en-US" sz="2000">
                <a:latin typeface="Comic Sans MS" charset="0"/>
              </a:rPr>
              <a:t>Orange veggies: carrots, sweet potatoes, pumpkin</a:t>
            </a:r>
            <a:endParaRPr lang="en-US" sz="2000" b="1">
              <a:latin typeface="Comic Sans MS" charset="0"/>
            </a:endParaRPr>
          </a:p>
          <a:p>
            <a:pPr lvl="2" eaLnBrk="1" hangingPunct="1"/>
            <a:r>
              <a:rPr lang="en-US" sz="2000">
                <a:latin typeface="Comic Sans MS" charset="0"/>
              </a:rPr>
              <a:t>Orange fruits: cantaloupe, apricots, peaches, papayas, mangos</a:t>
            </a:r>
          </a:p>
        </p:txBody>
      </p:sp>
      <p:pic>
        <p:nvPicPr>
          <p:cNvPr id="8196" name="Picture 6" descr="Eye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5014913"/>
            <a:ext cx="1981200"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8" descr="Happy Worm and Apple Royalty Free Stock Vector Art Illustr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053013"/>
            <a:ext cx="2286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Does the Blood Need?</a:t>
            </a:r>
            <a:r>
              <a:rPr lang="en-US" sz="4800" b="1">
                <a:latin typeface="Arial" charset="0"/>
              </a:rPr>
              <a:t>  </a:t>
            </a:r>
          </a:p>
        </p:txBody>
      </p:sp>
      <p:sp>
        <p:nvSpPr>
          <p:cNvPr id="9219" name="Rectangle 3"/>
          <p:cNvSpPr>
            <a:spLocks noGrp="1" noChangeArrowheads="1"/>
          </p:cNvSpPr>
          <p:nvPr>
            <p:ph type="body" sz="half" idx="1"/>
          </p:nvPr>
        </p:nvSpPr>
        <p:spPr>
          <a:xfrm>
            <a:off x="0" y="1219200"/>
            <a:ext cx="6324600" cy="5029200"/>
          </a:xfrm>
        </p:spPr>
        <p:txBody>
          <a:bodyPr/>
          <a:lstStyle/>
          <a:p>
            <a:pPr lvl="1" eaLnBrk="1" hangingPunct="1">
              <a:lnSpc>
                <a:spcPct val="90000"/>
              </a:lnSpc>
              <a:buFontTx/>
              <a:buNone/>
            </a:pPr>
            <a:r>
              <a:rPr lang="en-US" b="1">
                <a:solidFill>
                  <a:schemeClr val="accent2"/>
                </a:solidFill>
                <a:latin typeface="Comic Sans MS" charset="0"/>
              </a:rPr>
              <a:t>Vitamin K</a:t>
            </a:r>
            <a:endParaRPr lang="en-US">
              <a:solidFill>
                <a:schemeClr val="accent2"/>
              </a:solidFill>
              <a:latin typeface="Comic Sans MS" charset="0"/>
            </a:endParaRPr>
          </a:p>
          <a:p>
            <a:pPr lvl="1" eaLnBrk="1" hangingPunct="1">
              <a:lnSpc>
                <a:spcPct val="90000"/>
              </a:lnSpc>
            </a:pPr>
            <a:r>
              <a:rPr lang="en-US">
                <a:latin typeface="Comic Sans MS" charset="0"/>
              </a:rPr>
              <a:t>Helps heal cuts/scrapes and decrease bleeding. </a:t>
            </a:r>
          </a:p>
          <a:p>
            <a:pPr lvl="1" eaLnBrk="1" hangingPunct="1">
              <a:lnSpc>
                <a:spcPct val="90000"/>
              </a:lnSpc>
            </a:pPr>
            <a:r>
              <a:rPr lang="en-US" sz="2000" b="1">
                <a:solidFill>
                  <a:schemeClr val="hlink"/>
                </a:solidFill>
                <a:latin typeface="Comic Sans MS" charset="0"/>
              </a:rPr>
              <a:t>Food Sources:</a:t>
            </a:r>
            <a:r>
              <a:rPr lang="en-US" sz="2000">
                <a:latin typeface="Comic Sans MS" charset="0"/>
              </a:rPr>
              <a:t> green leafy vegetables, broccoli and soybeans.</a:t>
            </a:r>
            <a:r>
              <a:rPr lang="en-US">
                <a:latin typeface="Comic Sans MS" charset="0"/>
              </a:rPr>
              <a:t> </a:t>
            </a:r>
          </a:p>
          <a:p>
            <a:pPr lvl="1" eaLnBrk="1" hangingPunct="1">
              <a:lnSpc>
                <a:spcPct val="90000"/>
              </a:lnSpc>
              <a:buFontTx/>
              <a:buNone/>
            </a:pPr>
            <a:r>
              <a:rPr lang="en-US" b="1">
                <a:solidFill>
                  <a:schemeClr val="accent2"/>
                </a:solidFill>
                <a:latin typeface="Comic Sans MS" charset="0"/>
              </a:rPr>
              <a:t>Iron</a:t>
            </a:r>
          </a:p>
          <a:p>
            <a:pPr lvl="1" eaLnBrk="1" hangingPunct="1">
              <a:lnSpc>
                <a:spcPct val="90000"/>
              </a:lnSpc>
            </a:pPr>
            <a:r>
              <a:rPr lang="en-US">
                <a:latin typeface="Comic Sans MS" charset="0"/>
              </a:rPr>
              <a:t>Helps blood carry oxygen to all parts of the body.</a:t>
            </a:r>
          </a:p>
          <a:p>
            <a:pPr lvl="1" eaLnBrk="1" hangingPunct="1">
              <a:lnSpc>
                <a:spcPct val="90000"/>
              </a:lnSpc>
            </a:pPr>
            <a:r>
              <a:rPr lang="en-US" sz="2000" b="1">
                <a:solidFill>
                  <a:schemeClr val="hlink"/>
                </a:solidFill>
                <a:latin typeface="Comic Sans MS" charset="0"/>
              </a:rPr>
              <a:t>Foods Sources:</a:t>
            </a:r>
            <a:r>
              <a:rPr lang="en-US">
                <a:latin typeface="Comic Sans MS" charset="0"/>
              </a:rPr>
              <a:t> </a:t>
            </a:r>
            <a:r>
              <a:rPr lang="en-US" sz="2000">
                <a:latin typeface="Comic Sans MS" charset="0"/>
              </a:rPr>
              <a:t>beef, beans, pork, fish, poultry, green leafy vegetables, and raisins. </a:t>
            </a:r>
          </a:p>
          <a:p>
            <a:pPr lvl="1" eaLnBrk="1" hangingPunct="1">
              <a:lnSpc>
                <a:spcPct val="90000"/>
              </a:lnSpc>
              <a:buFontTx/>
              <a:buNone/>
            </a:pPr>
            <a:r>
              <a:rPr lang="en-US" b="1">
                <a:solidFill>
                  <a:schemeClr val="accent2"/>
                </a:solidFill>
                <a:latin typeface="Comic Sans MS" charset="0"/>
              </a:rPr>
              <a:t>Vitamin B12</a:t>
            </a:r>
          </a:p>
          <a:p>
            <a:pPr lvl="1" eaLnBrk="1" hangingPunct="1">
              <a:lnSpc>
                <a:spcPct val="90000"/>
              </a:lnSpc>
            </a:pPr>
            <a:r>
              <a:rPr lang="en-US">
                <a:latin typeface="Comic Sans MS" charset="0"/>
              </a:rPr>
              <a:t>Helps make blood</a:t>
            </a:r>
          </a:p>
          <a:p>
            <a:pPr lvl="1" eaLnBrk="1" hangingPunct="1">
              <a:lnSpc>
                <a:spcPct val="90000"/>
              </a:lnSpc>
            </a:pPr>
            <a:r>
              <a:rPr lang="en-US" sz="2000" b="1">
                <a:solidFill>
                  <a:schemeClr val="hlink"/>
                </a:solidFill>
                <a:latin typeface="Comic Sans MS" charset="0"/>
              </a:rPr>
              <a:t>Foods Sources</a:t>
            </a:r>
            <a:r>
              <a:rPr lang="en-US" sz="2000">
                <a:latin typeface="Comic Sans MS" charset="0"/>
              </a:rPr>
              <a:t>:</a:t>
            </a:r>
            <a:r>
              <a:rPr lang="en-US">
                <a:latin typeface="Comic Sans MS" charset="0"/>
              </a:rPr>
              <a:t> </a:t>
            </a:r>
            <a:r>
              <a:rPr lang="en-US" sz="2000">
                <a:latin typeface="Comic Sans MS" charset="0"/>
              </a:rPr>
              <a:t>fish, red meat, chicken, milk, cheese, and eggs.</a:t>
            </a:r>
            <a:r>
              <a:rPr lang="en-US" sz="2000">
                <a:latin typeface="Arial" charset="0"/>
              </a:rPr>
              <a:t> </a:t>
            </a:r>
          </a:p>
        </p:txBody>
      </p:sp>
      <p:pic>
        <p:nvPicPr>
          <p:cNvPr id="9220" name="Picture 6" descr="Channels of Lives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438400"/>
            <a:ext cx="26606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b="1">
                <a:solidFill>
                  <a:schemeClr val="hlink"/>
                </a:solidFill>
                <a:latin typeface="Comic Sans MS" charset="0"/>
              </a:rPr>
              <a:t>What Do the Bones and Teeth Need?</a:t>
            </a:r>
            <a:endParaRPr lang="en-US">
              <a:solidFill>
                <a:schemeClr val="hlink"/>
              </a:solidFill>
              <a:latin typeface="Comic Sans MS" charset="0"/>
            </a:endParaRPr>
          </a:p>
        </p:txBody>
      </p:sp>
      <p:sp>
        <p:nvSpPr>
          <p:cNvPr id="10243" name="Rectangle 3"/>
          <p:cNvSpPr>
            <a:spLocks noGrp="1" noChangeArrowheads="1"/>
          </p:cNvSpPr>
          <p:nvPr>
            <p:ph type="body" idx="1"/>
          </p:nvPr>
        </p:nvSpPr>
        <p:spPr>
          <a:xfrm>
            <a:off x="457200" y="1600200"/>
            <a:ext cx="6934200" cy="4572000"/>
          </a:xfrm>
        </p:spPr>
        <p:txBody>
          <a:bodyPr/>
          <a:lstStyle/>
          <a:p>
            <a:pPr eaLnBrk="1" hangingPunct="1">
              <a:lnSpc>
                <a:spcPct val="90000"/>
              </a:lnSpc>
              <a:buFontTx/>
              <a:buNone/>
            </a:pPr>
            <a:r>
              <a:rPr lang="en-US" sz="2400">
                <a:latin typeface="Comic Sans MS" charset="0"/>
              </a:rPr>
              <a:t>Your bones hold you up and keep you moving</a:t>
            </a:r>
          </a:p>
          <a:p>
            <a:pPr eaLnBrk="1" hangingPunct="1">
              <a:lnSpc>
                <a:spcPct val="90000"/>
              </a:lnSpc>
              <a:buFontTx/>
              <a:buNone/>
            </a:pPr>
            <a:endParaRPr lang="en-US" sz="2400" b="1">
              <a:solidFill>
                <a:schemeClr val="accent2"/>
              </a:solidFill>
              <a:latin typeface="Comic Sans MS" charset="0"/>
            </a:endParaRPr>
          </a:p>
          <a:p>
            <a:pPr eaLnBrk="1" hangingPunct="1">
              <a:lnSpc>
                <a:spcPct val="90000"/>
              </a:lnSpc>
              <a:buFontTx/>
              <a:buNone/>
            </a:pPr>
            <a:r>
              <a:rPr lang="en-US" sz="2400" b="1">
                <a:solidFill>
                  <a:schemeClr val="accent2"/>
                </a:solidFill>
                <a:latin typeface="Comic Sans MS" charset="0"/>
              </a:rPr>
              <a:t>Calcium</a:t>
            </a:r>
          </a:p>
          <a:p>
            <a:pPr lvl="1" eaLnBrk="1" hangingPunct="1">
              <a:lnSpc>
                <a:spcPct val="90000"/>
              </a:lnSpc>
            </a:pPr>
            <a:r>
              <a:rPr lang="en-US" sz="2400">
                <a:latin typeface="Comic Sans MS" charset="0"/>
              </a:rPr>
              <a:t>Builds strong bones and teeth.</a:t>
            </a:r>
          </a:p>
          <a:p>
            <a:pPr lvl="1" eaLnBrk="1" hangingPunct="1">
              <a:lnSpc>
                <a:spcPct val="90000"/>
              </a:lnSpc>
            </a:pPr>
            <a:r>
              <a:rPr lang="en-US" sz="2400" b="1">
                <a:solidFill>
                  <a:schemeClr val="hlink"/>
                </a:solidFill>
                <a:latin typeface="Comic Sans MS" charset="0"/>
              </a:rPr>
              <a:t>Food Sources:</a:t>
            </a:r>
            <a:r>
              <a:rPr lang="en-US" sz="2400">
                <a:latin typeface="Comic Sans MS" charset="0"/>
              </a:rPr>
              <a:t> </a:t>
            </a:r>
          </a:p>
          <a:p>
            <a:pPr lvl="2" eaLnBrk="1" hangingPunct="1">
              <a:lnSpc>
                <a:spcPct val="90000"/>
              </a:lnSpc>
            </a:pPr>
            <a:r>
              <a:rPr lang="en-US" sz="2000">
                <a:latin typeface="Comic Sans MS" charset="0"/>
              </a:rPr>
              <a:t>Dairy products: cheese, milk, and yogurts</a:t>
            </a:r>
          </a:p>
          <a:p>
            <a:pPr lvl="2" eaLnBrk="1" hangingPunct="1">
              <a:lnSpc>
                <a:spcPct val="90000"/>
              </a:lnSpc>
            </a:pPr>
            <a:r>
              <a:rPr lang="en-US" sz="2000">
                <a:latin typeface="Comic Sans MS" charset="0"/>
              </a:rPr>
              <a:t>Green leafy veggies and orange juice</a:t>
            </a:r>
          </a:p>
          <a:p>
            <a:pPr eaLnBrk="1" hangingPunct="1">
              <a:lnSpc>
                <a:spcPct val="90000"/>
              </a:lnSpc>
              <a:buFontTx/>
              <a:buNone/>
            </a:pPr>
            <a:r>
              <a:rPr lang="en-US" sz="2400" b="1">
                <a:solidFill>
                  <a:schemeClr val="accent2"/>
                </a:solidFill>
                <a:latin typeface="Comic Sans MS" charset="0"/>
              </a:rPr>
              <a:t>Vitamin D </a:t>
            </a:r>
          </a:p>
          <a:p>
            <a:pPr lvl="1" eaLnBrk="1" hangingPunct="1">
              <a:lnSpc>
                <a:spcPct val="90000"/>
              </a:lnSpc>
            </a:pPr>
            <a:r>
              <a:rPr lang="en-US" sz="2400">
                <a:latin typeface="Comic Sans MS" charset="0"/>
              </a:rPr>
              <a:t>The sun provides most vitamin D</a:t>
            </a:r>
          </a:p>
          <a:p>
            <a:pPr lvl="1" eaLnBrk="1" hangingPunct="1">
              <a:lnSpc>
                <a:spcPct val="90000"/>
              </a:lnSpc>
            </a:pPr>
            <a:r>
              <a:rPr lang="en-US" sz="2400" b="1">
                <a:solidFill>
                  <a:schemeClr val="hlink"/>
                </a:solidFill>
                <a:latin typeface="Comic Sans MS" charset="0"/>
              </a:rPr>
              <a:t>Food Sources:</a:t>
            </a:r>
            <a:r>
              <a:rPr lang="en-US" sz="2400">
                <a:latin typeface="Comic Sans MS" charset="0"/>
              </a:rPr>
              <a:t> </a:t>
            </a:r>
          </a:p>
          <a:p>
            <a:pPr lvl="2" eaLnBrk="1" hangingPunct="1">
              <a:lnSpc>
                <a:spcPct val="90000"/>
              </a:lnSpc>
            </a:pPr>
            <a:r>
              <a:rPr lang="en-US" sz="2000">
                <a:latin typeface="Comic Sans MS" charset="0"/>
              </a:rPr>
              <a:t>Eggs, fish, milk, fortified cereals, and mushrooms.</a:t>
            </a:r>
          </a:p>
        </p:txBody>
      </p:sp>
      <p:pic>
        <p:nvPicPr>
          <p:cNvPr id="10244" name="Picture 7" descr="Human skeleton, front view Royalty Free Stock Vector Art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5975" y="914400"/>
            <a:ext cx="19780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5181600"/>
            <a:ext cx="20574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Text Box 9"/>
          <p:cNvSpPr txBox="1">
            <a:spLocks noChangeArrowheads="1"/>
          </p:cNvSpPr>
          <p:nvPr/>
        </p:nvSpPr>
        <p:spPr bwMode="auto">
          <a:xfrm>
            <a:off x="2743200" y="6477000"/>
            <a:ext cx="396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latin typeface="Verdana" charset="0"/>
              </a:rPr>
              <a:t>Visit us at www.fit4kidz.us</a:t>
            </a:r>
          </a:p>
          <a:p>
            <a:pPr algn="ctr" eaLnBrk="1" hangingPunct="1"/>
            <a:r>
              <a:rPr lang="en-US" sz="1000">
                <a:latin typeface="Verdana" charset="0"/>
              </a:rPr>
              <a:t>© 2013 Biometrics Health; All rights reserved.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Balloons</Template>
  <TotalTime>948</TotalTime>
  <Words>1417</Words>
  <Application>Microsoft Macintosh PowerPoint</Application>
  <PresentationFormat>On-screen Show (4:3)</PresentationFormat>
  <Paragraphs>141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Comic Sans MS</vt:lpstr>
      <vt:lpstr>Verdana</vt:lpstr>
      <vt:lpstr>Default Design</vt:lpstr>
      <vt:lpstr>Nutrients  &amp; The Body</vt:lpstr>
      <vt:lpstr>Goals for today</vt:lpstr>
      <vt:lpstr>The 6 Nutrients in Food</vt:lpstr>
      <vt:lpstr> What are Vitamins and Minerals?</vt:lpstr>
      <vt:lpstr>Fat soluble vitamins</vt:lpstr>
      <vt:lpstr>Water soluble vitamins </vt:lpstr>
      <vt:lpstr>What Do the Eyes Need?</vt:lpstr>
      <vt:lpstr>What Does the Blood Need?  </vt:lpstr>
      <vt:lpstr>What Do the Bones and Teeth Need?</vt:lpstr>
      <vt:lpstr>What Does the Skin Need? </vt:lpstr>
      <vt:lpstr>What Prevents Sickness?</vt:lpstr>
      <vt:lpstr>Putting the Pieces Together</vt:lpstr>
    </vt:vector>
  </TitlesOfParts>
  <Company>Smarty Pants Learning Center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Body Parts and Their Nutrients</dc:title>
  <dc:creator>Smarty Pants Learning Center</dc:creator>
  <cp:lastModifiedBy>Andrew Keser</cp:lastModifiedBy>
  <cp:revision>145</cp:revision>
  <dcterms:created xsi:type="dcterms:W3CDTF">2011-03-11T16:16:34Z</dcterms:created>
  <dcterms:modified xsi:type="dcterms:W3CDTF">2013-04-04T02:39:39Z</dcterms:modified>
</cp:coreProperties>
</file>