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8" r:id="rId3"/>
    <p:sldId id="264" r:id="rId4"/>
    <p:sldId id="263" r:id="rId5"/>
    <p:sldId id="267" r:id="rId6"/>
    <p:sldId id="262" r:id="rId7"/>
    <p:sldId id="261" r:id="rId8"/>
    <p:sldId id="260" r:id="rId9"/>
    <p:sldId id="259" r:id="rId10"/>
    <p:sldId id="257" r:id="rId11"/>
    <p:sldId id="266" r:id="rId12"/>
    <p:sldId id="265" r:id="rId13"/>
  </p:sldIdLst>
  <p:sldSz cx="9144000" cy="6858000" type="screen4x3"/>
  <p:notesSz cx="6858000" cy="9144000"/>
  <p:defaultTextStyle>
    <a:defPPr>
      <a:defRPr lang="en-US"/>
    </a:defPPr>
    <a:lvl1pPr algn="l" rtl="0" fontAlgn="base">
      <a:lnSpc>
        <a:spcPct val="90000"/>
      </a:lnSpc>
      <a:spcBef>
        <a:spcPct val="20000"/>
      </a:spcBef>
      <a:spcAft>
        <a:spcPct val="0"/>
      </a:spcAft>
      <a:defRPr sz="2000" kern="1200">
        <a:solidFill>
          <a:schemeClr val="accent2"/>
        </a:solidFill>
        <a:latin typeface="Verdana" charset="0"/>
        <a:ea typeface="ＭＳ Ｐゴシック" charset="0"/>
        <a:cs typeface="+mn-cs"/>
      </a:defRPr>
    </a:lvl1pPr>
    <a:lvl2pPr marL="457200" algn="l" rtl="0" fontAlgn="base">
      <a:lnSpc>
        <a:spcPct val="90000"/>
      </a:lnSpc>
      <a:spcBef>
        <a:spcPct val="20000"/>
      </a:spcBef>
      <a:spcAft>
        <a:spcPct val="0"/>
      </a:spcAft>
      <a:defRPr sz="2000" kern="1200">
        <a:solidFill>
          <a:schemeClr val="accent2"/>
        </a:solidFill>
        <a:latin typeface="Verdana" charset="0"/>
        <a:ea typeface="ＭＳ Ｐゴシック" charset="0"/>
        <a:cs typeface="+mn-cs"/>
      </a:defRPr>
    </a:lvl2pPr>
    <a:lvl3pPr marL="914400" algn="l" rtl="0" fontAlgn="base">
      <a:lnSpc>
        <a:spcPct val="90000"/>
      </a:lnSpc>
      <a:spcBef>
        <a:spcPct val="20000"/>
      </a:spcBef>
      <a:spcAft>
        <a:spcPct val="0"/>
      </a:spcAft>
      <a:defRPr sz="2000" kern="1200">
        <a:solidFill>
          <a:schemeClr val="accent2"/>
        </a:solidFill>
        <a:latin typeface="Verdana" charset="0"/>
        <a:ea typeface="ＭＳ Ｐゴシック" charset="0"/>
        <a:cs typeface="+mn-cs"/>
      </a:defRPr>
    </a:lvl3pPr>
    <a:lvl4pPr marL="1371600" algn="l" rtl="0" fontAlgn="base">
      <a:lnSpc>
        <a:spcPct val="90000"/>
      </a:lnSpc>
      <a:spcBef>
        <a:spcPct val="20000"/>
      </a:spcBef>
      <a:spcAft>
        <a:spcPct val="0"/>
      </a:spcAft>
      <a:defRPr sz="2000" kern="1200">
        <a:solidFill>
          <a:schemeClr val="accent2"/>
        </a:solidFill>
        <a:latin typeface="Verdana" charset="0"/>
        <a:ea typeface="ＭＳ Ｐゴシック" charset="0"/>
        <a:cs typeface="+mn-cs"/>
      </a:defRPr>
    </a:lvl4pPr>
    <a:lvl5pPr marL="1828800" algn="l" rtl="0" fontAlgn="base">
      <a:lnSpc>
        <a:spcPct val="90000"/>
      </a:lnSpc>
      <a:spcBef>
        <a:spcPct val="20000"/>
      </a:spcBef>
      <a:spcAft>
        <a:spcPct val="0"/>
      </a:spcAft>
      <a:defRPr sz="2000" kern="1200">
        <a:solidFill>
          <a:schemeClr val="accent2"/>
        </a:solidFill>
        <a:latin typeface="Verdana" charset="0"/>
        <a:ea typeface="ＭＳ Ｐゴシック" charset="0"/>
        <a:cs typeface="+mn-cs"/>
      </a:defRPr>
    </a:lvl5pPr>
    <a:lvl6pPr marL="2286000" algn="l" defTabSz="457200" rtl="0" eaLnBrk="1" latinLnBrk="0" hangingPunct="1">
      <a:defRPr sz="2000" kern="1200">
        <a:solidFill>
          <a:schemeClr val="accent2"/>
        </a:solidFill>
        <a:latin typeface="Verdana" charset="0"/>
        <a:ea typeface="ＭＳ Ｐゴシック" charset="0"/>
        <a:cs typeface="+mn-cs"/>
      </a:defRPr>
    </a:lvl6pPr>
    <a:lvl7pPr marL="2743200" algn="l" defTabSz="457200" rtl="0" eaLnBrk="1" latinLnBrk="0" hangingPunct="1">
      <a:defRPr sz="2000" kern="1200">
        <a:solidFill>
          <a:schemeClr val="accent2"/>
        </a:solidFill>
        <a:latin typeface="Verdana" charset="0"/>
        <a:ea typeface="ＭＳ Ｐゴシック" charset="0"/>
        <a:cs typeface="+mn-cs"/>
      </a:defRPr>
    </a:lvl7pPr>
    <a:lvl8pPr marL="3200400" algn="l" defTabSz="457200" rtl="0" eaLnBrk="1" latinLnBrk="0" hangingPunct="1">
      <a:defRPr sz="2000" kern="1200">
        <a:solidFill>
          <a:schemeClr val="accent2"/>
        </a:solidFill>
        <a:latin typeface="Verdana" charset="0"/>
        <a:ea typeface="ＭＳ Ｐゴシック" charset="0"/>
        <a:cs typeface="+mn-cs"/>
      </a:defRPr>
    </a:lvl8pPr>
    <a:lvl9pPr marL="3657600" algn="l" defTabSz="457200" rtl="0" eaLnBrk="1" latinLnBrk="0" hangingPunct="1">
      <a:defRPr sz="2000" kern="1200">
        <a:solidFill>
          <a:schemeClr val="accent2"/>
        </a:solidFill>
        <a:latin typeface="Verdana"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15" autoAdjust="0"/>
    <p:restoredTop sz="86667" autoAdjust="0"/>
  </p:normalViewPr>
  <p:slideViewPr>
    <p:cSldViewPr>
      <p:cViewPr>
        <p:scale>
          <a:sx n="54" d="100"/>
          <a:sy n="54" d="100"/>
        </p:scale>
        <p:origin x="-504" y="-7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200" smtClean="0">
                <a:solidFill>
                  <a:schemeClr val="tx1"/>
                </a:solidFill>
                <a:latin typeface="Arial" charset="0"/>
                <a:ea typeface="+mn-ea"/>
              </a:defRPr>
            </a:lvl1pPr>
          </a:lstStyle>
          <a:p>
            <a:pPr>
              <a:defRPr/>
            </a:pPr>
            <a:endParaRPr lang="en-US"/>
          </a:p>
        </p:txBody>
      </p:sp>
      <p:sp>
        <p:nvSpPr>
          <p:cNvPr id="112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200" smtClean="0">
                <a:solidFill>
                  <a:schemeClr val="tx1"/>
                </a:solidFill>
                <a:latin typeface="Arial" charset="0"/>
                <a:ea typeface="+mn-ea"/>
              </a:defRPr>
            </a:lvl1pPr>
          </a:lstStyle>
          <a:p>
            <a:pPr>
              <a:defRPr/>
            </a:pPr>
            <a:endParaRPr lang="en-US"/>
          </a:p>
        </p:txBody>
      </p:sp>
      <p:sp>
        <p:nvSpPr>
          <p:cNvPr id="1434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spcBef>
                <a:spcPct val="0"/>
              </a:spcBef>
              <a:defRPr sz="1200" smtClean="0">
                <a:solidFill>
                  <a:schemeClr val="tx1"/>
                </a:solidFill>
                <a:latin typeface="Arial" charset="0"/>
                <a:ea typeface="+mn-ea"/>
              </a:defRPr>
            </a:lvl1pPr>
          </a:lstStyle>
          <a:p>
            <a:pPr>
              <a:defRPr/>
            </a:pPr>
            <a:endParaRPr lang="en-US"/>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spcBef>
                <a:spcPct val="0"/>
              </a:spcBef>
              <a:defRPr sz="1200">
                <a:solidFill>
                  <a:schemeClr val="tx1"/>
                </a:solidFill>
                <a:latin typeface="Arial" charset="0"/>
              </a:defRPr>
            </a:lvl1pPr>
          </a:lstStyle>
          <a:p>
            <a:fld id="{1B0C0F04-7A93-364C-A385-94654FB885D2}" type="slidenum">
              <a:rPr lang="en-US"/>
              <a:pPr/>
              <a:t>‹#›</a:t>
            </a:fld>
            <a:endParaRPr lang="en-US"/>
          </a:p>
        </p:txBody>
      </p:sp>
    </p:spTree>
    <p:extLst>
      <p:ext uri="{BB962C8B-B14F-4D97-AF65-F5344CB8AC3E}">
        <p14:creationId xmlns:p14="http://schemas.microsoft.com/office/powerpoint/2010/main" val="9618208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C97E553A-A04F-C345-9767-B98D41A543C7}" type="slidenum">
              <a:rPr lang="en-US" sz="1200">
                <a:solidFill>
                  <a:schemeClr val="tx1"/>
                </a:solidFill>
                <a:latin typeface="Arial" charset="0"/>
              </a:rPr>
              <a:pPr eaLnBrk="1" hangingPunct="1"/>
              <a:t>1</a:t>
            </a:fld>
            <a:endParaRPr lang="en-US" sz="1200">
              <a:solidFill>
                <a:schemeClr val="tx1"/>
              </a:solidFill>
              <a:latin typeface="Arial" charset="0"/>
            </a:endParaRPr>
          </a:p>
        </p:txBody>
      </p:sp>
      <p:sp>
        <p:nvSpPr>
          <p:cNvPr id="15363" name="Rectangle 2"/>
          <p:cNvSpPr>
            <a:spLocks noRot="1" noChangeArrowheads="1" noTextEdit="1"/>
          </p:cNvSpPr>
          <p:nvPr>
            <p:ph type="sldImg"/>
          </p:nvPr>
        </p:nvSpPr>
        <p:spPr>
          <a:ln/>
        </p:spPr>
      </p:sp>
      <p:sp>
        <p:nvSpPr>
          <p:cNvPr id="1536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228600" indent="-228600" eaLnBrk="1" hangingPunct="1"/>
            <a:r>
              <a:rPr lang="en-US" sz="1000"/>
              <a:t>Today</a:t>
            </a:r>
            <a:r>
              <a:rPr lang="ja-JP" altLang="en-US" sz="1000"/>
              <a:t>’</a:t>
            </a:r>
            <a:r>
              <a:rPr lang="en-US" sz="1000"/>
              <a:t>s lesson focuses on fluids, drinking water, and other beverages such as sodas and juices.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9ABBC572-2C4C-F74E-84E0-75C0DB527111}" type="slidenum">
              <a:rPr lang="en-US" sz="1200">
                <a:solidFill>
                  <a:schemeClr val="tx1"/>
                </a:solidFill>
                <a:latin typeface="Arial" charset="0"/>
              </a:rPr>
              <a:pPr eaLnBrk="1" hangingPunct="1"/>
              <a:t>10</a:t>
            </a:fld>
            <a:endParaRPr lang="en-US" sz="1200">
              <a:solidFill>
                <a:schemeClr val="tx1"/>
              </a:solidFill>
              <a:latin typeface="Arial" charset="0"/>
            </a:endParaRPr>
          </a:p>
        </p:txBody>
      </p:sp>
      <p:sp>
        <p:nvSpPr>
          <p:cNvPr id="24579" name="Rectangle 2"/>
          <p:cNvSpPr>
            <a:spLocks noRot="1" noChangeArrowheads="1" noTextEdit="1"/>
          </p:cNvSpPr>
          <p:nvPr>
            <p:ph type="sldImg"/>
          </p:nvPr>
        </p:nvSpPr>
        <p:spPr>
          <a:ln/>
        </p:spPr>
      </p:sp>
      <p:sp>
        <p:nvSpPr>
          <p:cNvPr id="2458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solidFill>
                  <a:schemeClr val="accent2"/>
                </a:solidFill>
                <a:latin typeface="Verdana" charset="0"/>
              </a:rPr>
              <a:t>So what is better, drinking a glass of water or drinking a can of soda? Your body needs fluids and fluids can be found in sodas, water, juices, fruits, vegetables, and all sorts of other foods. Although, tap water and milk are the best ways to provide your body with fluids. Sodas and juices contain water, but they also have a lot of sugar and other ingredients that our bodies do not need. Your body prefers plain water and not sugar.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64068596-FE8F-9748-A160-412B2C27513D}" type="slidenum">
              <a:rPr lang="en-US" sz="1200">
                <a:solidFill>
                  <a:schemeClr val="tx1"/>
                </a:solidFill>
                <a:latin typeface="Arial" charset="0"/>
              </a:rPr>
              <a:pPr eaLnBrk="1" hangingPunct="1"/>
              <a:t>11</a:t>
            </a:fld>
            <a:endParaRPr lang="en-US" sz="1200">
              <a:solidFill>
                <a:schemeClr val="tx1"/>
              </a:solidFill>
              <a:latin typeface="Arial" charset="0"/>
            </a:endParaRPr>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solidFill>
                  <a:schemeClr val="accent2"/>
                </a:solidFill>
                <a:latin typeface="Verdana" charset="0"/>
              </a:rPr>
              <a:t>Juices and smoothies also contain a lot of water. They also have blended fruits, vitamins, minerals, and sugar in them. 100% fruit juices are good to drink occasionally because it gives you servings of fruits and water. Make sure your juice bottles or boxes say they are 100% fruit juices. Juices that are not 100% fruit juice may just have water, sugar, and color dye which our body does not want.</a:t>
            </a:r>
            <a:r>
              <a:rPr lang="en-US">
                <a:solidFill>
                  <a:schemeClr val="accent2"/>
                </a:solidFill>
                <a:latin typeface="Verdana" charset="0"/>
              </a:rPr>
              <a:t> </a:t>
            </a:r>
          </a:p>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0BAD6E2A-E307-4942-8493-269EB419691D}" type="slidenum">
              <a:rPr lang="en-US" sz="1200">
                <a:solidFill>
                  <a:schemeClr val="tx1"/>
                </a:solidFill>
                <a:latin typeface="Arial" charset="0"/>
              </a:rPr>
              <a:pPr eaLnBrk="1" hangingPunct="1"/>
              <a:t>12</a:t>
            </a:fld>
            <a:endParaRPr lang="en-US" sz="1200">
              <a:solidFill>
                <a:schemeClr val="tx1"/>
              </a:solidFill>
              <a:latin typeface="Arial" charset="0"/>
            </a:endParaRPr>
          </a:p>
        </p:txBody>
      </p:sp>
      <p:sp>
        <p:nvSpPr>
          <p:cNvPr id="26627" name="Rectangle 2"/>
          <p:cNvSpPr>
            <a:spLocks noRot="1" noChangeArrowheads="1" noTextEdit="1"/>
          </p:cNvSpPr>
          <p:nvPr>
            <p:ph type="sldImg"/>
          </p:nvPr>
        </p:nvSpPr>
        <p:spPr>
          <a:ln/>
        </p:spPr>
      </p:sp>
      <p:sp>
        <p:nvSpPr>
          <p:cNvPr id="2662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The main message from today</a:t>
            </a:r>
            <a:r>
              <a:rPr lang="ja-JP" altLang="en-US" sz="1000">
                <a:latin typeface="Verdana" charset="0"/>
              </a:rPr>
              <a:t>’</a:t>
            </a:r>
            <a:r>
              <a:rPr lang="en-US" sz="1000">
                <a:latin typeface="Verdana" charset="0"/>
              </a:rPr>
              <a:t>s lesson is to give your body water and not sugary beverages. Student</a:t>
            </a:r>
            <a:r>
              <a:rPr lang="ja-JP" altLang="en-US" sz="1000">
                <a:latin typeface="Verdana" charset="0"/>
              </a:rPr>
              <a:t>’</a:t>
            </a:r>
            <a:r>
              <a:rPr lang="en-US" sz="1000">
                <a:latin typeface="Verdana" charset="0"/>
              </a:rPr>
              <a:t>s goal for this week is to drink 8 cups of water every day. Instead of drinking sugary beverages you should drink more milk and </a:t>
            </a:r>
            <a:r>
              <a:rPr lang="en-US" sz="1000"/>
              <a:t>water. Follow the MyPlate guidelines by drinking or consuming at least one dairy with each meal through out the day.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98F090AB-83B1-814A-BCA3-53B239C1F31A}" type="slidenum">
              <a:rPr lang="en-US" sz="1200">
                <a:solidFill>
                  <a:schemeClr val="tx1"/>
                </a:solidFill>
                <a:latin typeface="Arial" charset="0"/>
              </a:rPr>
              <a:pPr eaLnBrk="1" hangingPunct="1"/>
              <a:t>2</a:t>
            </a:fld>
            <a:endParaRPr lang="en-US" sz="1200">
              <a:solidFill>
                <a:schemeClr val="tx1"/>
              </a:solidFill>
              <a:latin typeface="Arial" charset="0"/>
            </a:endParaRPr>
          </a:p>
        </p:txBody>
      </p:sp>
      <p:sp>
        <p:nvSpPr>
          <p:cNvPr id="16387" name="Rectangle 2"/>
          <p:cNvSpPr>
            <a:spLocks noRot="1" noChangeArrowheads="1" noTextEdit="1"/>
          </p:cNvSpPr>
          <p:nvPr>
            <p:ph type="sldImg"/>
          </p:nvPr>
        </p:nvSpPr>
        <p:spPr>
          <a:ln/>
        </p:spPr>
      </p:sp>
      <p:sp>
        <p:nvSpPr>
          <p:cNvPr id="1638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Our goals for today are to understand the importance of drinking plenty of water every day to keep our bodies hydrated and healthy. We will also understand how much water we need per day, when we should increase our fluid intake, and the negative consequences of drinking juices, sodas, and other high calorie drinks.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FF70AA76-0170-B84F-BA01-0C688E50BCE2}" type="slidenum">
              <a:rPr lang="en-US" sz="1200">
                <a:solidFill>
                  <a:schemeClr val="tx1"/>
                </a:solidFill>
                <a:latin typeface="Arial" charset="0"/>
              </a:rPr>
              <a:pPr eaLnBrk="1" hangingPunct="1"/>
              <a:t>3</a:t>
            </a:fld>
            <a:endParaRPr lang="en-US" sz="1200">
              <a:solidFill>
                <a:schemeClr val="tx1"/>
              </a:solidFill>
              <a:latin typeface="Arial" charset="0"/>
            </a:endParaRPr>
          </a:p>
        </p:txBody>
      </p:sp>
      <p:sp>
        <p:nvSpPr>
          <p:cNvPr id="17411" name="Rectangle 2"/>
          <p:cNvSpPr>
            <a:spLocks noRot="1" noChangeArrowheads="1" noTextEdit="1"/>
          </p:cNvSpPr>
          <p:nvPr>
            <p:ph type="sldImg"/>
          </p:nvPr>
        </p:nvSpPr>
        <p:spPr>
          <a:ln/>
        </p:spPr>
      </p:sp>
      <p:sp>
        <p:nvSpPr>
          <p:cNvPr id="1741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Does anyone know what they have in common with trees and plants. [give them a chance to answer]. The biggest thing that you and plants have in common with is that we all need water to stay alive. All living things must have water to survive, whether they get it from a water fountain, the rain, or the ocean. Without water, your body would stop working properly and half of your body is made up of water. </a:t>
            </a:r>
          </a:p>
          <a:p>
            <a:pPr eaLnBrk="1" hangingPunct="1"/>
            <a:endParaRPr lang="en-US" sz="1000"/>
          </a:p>
          <a:p>
            <a:pPr eaLnBrk="1" hangingPunct="1"/>
            <a:r>
              <a:rPr lang="en-US" sz="1000"/>
              <a:t>A person cannot survive for more than a few days without water. Why? Your body has lots of important jobs and it needs water to do many of them. For example, your blood needs water. I will show you through this demonstration. </a:t>
            </a:r>
          </a:p>
          <a:p>
            <a:pPr eaLnBrk="1" hangingPunct="1"/>
            <a:endParaRPr lang="en-US" sz="1000"/>
          </a:p>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EBEB682C-E493-8847-A386-F24BFB541F68}" type="slidenum">
              <a:rPr lang="en-US" sz="1200">
                <a:solidFill>
                  <a:schemeClr val="tx1"/>
                </a:solidFill>
                <a:latin typeface="Arial" charset="0"/>
              </a:rPr>
              <a:pPr eaLnBrk="1" hangingPunct="1"/>
              <a:t>4</a:t>
            </a:fld>
            <a:endParaRPr lang="en-US" sz="1200">
              <a:solidFill>
                <a:schemeClr val="tx1"/>
              </a:solidFill>
              <a:latin typeface="Arial" charset="0"/>
            </a:endParaRPr>
          </a:p>
        </p:txBody>
      </p:sp>
      <p:sp>
        <p:nvSpPr>
          <p:cNvPr id="18435" name="Rectangle 2"/>
          <p:cNvSpPr>
            <a:spLocks noRot="1" noChangeArrowheads="1" noTextEdit="1"/>
          </p:cNvSpPr>
          <p:nvPr>
            <p:ph type="sldImg"/>
          </p:nvPr>
        </p:nvSpPr>
        <p:spPr>
          <a:ln/>
        </p:spPr>
      </p:sp>
      <p:sp>
        <p:nvSpPr>
          <p:cNvPr id="1843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The purpose of this demonstration is to show you one reason why blood needs plenty of water to function properly and flow throughout your body. [Materials: gather a [pipette, water, 2 straws, bowl and glue]</a:t>
            </a:r>
          </a:p>
          <a:p>
            <a:pPr eaLnBrk="1" hangingPunct="1"/>
            <a:r>
              <a:rPr lang="en-US" sz="1000"/>
              <a:t>We will pour or pipette a small amount of glue through a straw. The glue will pass through the straw at a slow rate and may get stuck in the middle. This represents blood flowing through your veins without water. Blood can not travel fast enough to reach the brain, heart, and other body parts which can cause many problems. </a:t>
            </a:r>
          </a:p>
          <a:p>
            <a:pPr eaLnBrk="1" hangingPunct="1"/>
            <a:endParaRPr lang="en-US" sz="10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0233CA22-18E6-0649-935B-527215D5AF3A}" type="slidenum">
              <a:rPr lang="en-US" sz="1200">
                <a:solidFill>
                  <a:schemeClr val="tx1"/>
                </a:solidFill>
                <a:latin typeface="Arial" charset="0"/>
              </a:rPr>
              <a:pPr eaLnBrk="1" hangingPunct="1"/>
              <a:t>5</a:t>
            </a:fld>
            <a:endParaRPr lang="en-US" sz="1200">
              <a:solidFill>
                <a:schemeClr val="tx1"/>
              </a:solidFill>
              <a:latin typeface="Arial" charset="0"/>
            </a:endParaRPr>
          </a:p>
        </p:txBody>
      </p:sp>
      <p:sp>
        <p:nvSpPr>
          <p:cNvPr id="19459" name="Rectangle 2"/>
          <p:cNvSpPr>
            <a:spLocks noRot="1" noChangeArrowheads="1" noTextEdit="1"/>
          </p:cNvSpPr>
          <p:nvPr>
            <p:ph type="sldImg"/>
          </p:nvPr>
        </p:nvSpPr>
        <p:spPr>
          <a:ln/>
        </p:spPr>
      </p:sp>
      <p:sp>
        <p:nvSpPr>
          <p:cNvPr id="1946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Now, we will add a small amount of glue with some water and mix it well. The glue should be watered down and become a liquid consistency. We will pipette the water and glue mixture into the second straw. The mixture should pass through the straw at a faster rate. This mixture resembles blood with water, which flows through the veins faster and can go to the places it needs to. </a:t>
            </a:r>
          </a:p>
          <a:p>
            <a:pPr eaLnBrk="1" hangingPunct="1"/>
            <a:r>
              <a:rPr lang="en-US" sz="1000"/>
              <a:t>Blood carries oxygen and nutrients like sugar, vitamins and minerals throughout the body so the body can work normally. The blood has to flow fast to keep the body healthy. </a:t>
            </a:r>
          </a:p>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965A7235-0F78-7A4F-9C37-9164A8CC5C99}" type="slidenum">
              <a:rPr lang="en-US" sz="1200">
                <a:solidFill>
                  <a:schemeClr val="tx1"/>
                </a:solidFill>
                <a:latin typeface="Arial" charset="0"/>
              </a:rPr>
              <a:pPr eaLnBrk="1" hangingPunct="1"/>
              <a:t>6</a:t>
            </a:fld>
            <a:endParaRPr lang="en-US" sz="1200">
              <a:solidFill>
                <a:schemeClr val="tx1"/>
              </a:solidFill>
              <a:latin typeface="Arial" charset="0"/>
            </a:endParaRPr>
          </a:p>
        </p:txBody>
      </p:sp>
      <p:sp>
        <p:nvSpPr>
          <p:cNvPr id="20483" name="Rectangle 2"/>
          <p:cNvSpPr>
            <a:spLocks noRot="1" noChangeArrowheads="1" noTextEdit="1"/>
          </p:cNvSpPr>
          <p:nvPr>
            <p:ph type="sldImg"/>
          </p:nvPr>
        </p:nvSpPr>
        <p:spPr>
          <a:ln/>
        </p:spPr>
      </p:sp>
      <p:sp>
        <p:nvSpPr>
          <p:cNvPr id="2048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solidFill>
                  <a:schemeClr val="accent2"/>
                </a:solidFill>
              </a:rPr>
              <a:t>Has anyone wondered how much water we need every day to stay healthy. We need around 8 glasses of water every day. How many cups of water do you guys drink everyday? Does anyone drink at least 8 glasses? </a:t>
            </a:r>
          </a:p>
          <a:p>
            <a:pPr eaLnBrk="1" hangingPunct="1"/>
            <a:r>
              <a:rPr lang="en-US" sz="1000">
                <a:solidFill>
                  <a:schemeClr val="accent2"/>
                </a:solidFill>
              </a:rPr>
              <a:t>Drinking 8 glasses every day is not hard at all. Try drinking water with meals, between meals and whenever you</a:t>
            </a:r>
            <a:r>
              <a:rPr lang="ja-JP" altLang="en-US" sz="1000">
                <a:solidFill>
                  <a:schemeClr val="accent2"/>
                </a:solidFill>
              </a:rPr>
              <a:t>’</a:t>
            </a:r>
            <a:r>
              <a:rPr lang="en-US" sz="1000">
                <a:solidFill>
                  <a:schemeClr val="accent2"/>
                </a:solidFill>
              </a:rPr>
              <a:t>re thirsty. These are good ways to get enough fluid into the body. Most of the water we get is from drinking beverages, but some foods such as fruits, vegetables and cooked beans have a lot of water in them too. You remember how drippy watermelons and peaches can be. Watermelons are so messy to eat because it has a lot of water in it that drips all over our shirts and hands as we eat it.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63B16D95-41C1-7049-A04D-50EED6D1E6CA}" type="slidenum">
              <a:rPr lang="en-US" sz="1200">
                <a:solidFill>
                  <a:schemeClr val="tx1"/>
                </a:solidFill>
                <a:latin typeface="Arial" charset="0"/>
              </a:rPr>
              <a:pPr eaLnBrk="1" hangingPunct="1"/>
              <a:t>7</a:t>
            </a:fld>
            <a:endParaRPr lang="en-US" sz="1200">
              <a:solidFill>
                <a:schemeClr val="tx1"/>
              </a:solidFill>
              <a:latin typeface="Arial" charset="0"/>
            </a:endParaRPr>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solidFill>
                  <a:schemeClr val="accent2"/>
                </a:solidFill>
                <a:latin typeface="Verdana" charset="0"/>
              </a:rPr>
              <a:t>Does anyone know when we need more water or situations where they felt thirsty. [give them a chance to answer]. We feel thirsty when we play outside, when it</a:t>
            </a:r>
            <a:r>
              <a:rPr lang="ja-JP" altLang="en-US" sz="1000">
                <a:solidFill>
                  <a:schemeClr val="accent2"/>
                </a:solidFill>
                <a:latin typeface="Verdana" charset="0"/>
              </a:rPr>
              <a:t>’</a:t>
            </a:r>
            <a:r>
              <a:rPr lang="en-US" sz="1000">
                <a:solidFill>
                  <a:schemeClr val="accent2"/>
                </a:solidFill>
                <a:latin typeface="Verdana" charset="0"/>
              </a:rPr>
              <a:t>s hot or humid, after we wake up and when we eat salty foods. Feeling thirsty is the body</a:t>
            </a:r>
            <a:r>
              <a:rPr lang="ja-JP" altLang="en-US" sz="1000">
                <a:solidFill>
                  <a:schemeClr val="accent2"/>
                </a:solidFill>
                <a:latin typeface="Verdana" charset="0"/>
              </a:rPr>
              <a:t>’</a:t>
            </a:r>
            <a:r>
              <a:rPr lang="en-US" sz="1000">
                <a:solidFill>
                  <a:schemeClr val="accent2"/>
                </a:solidFill>
                <a:latin typeface="Verdana" charset="0"/>
              </a:rPr>
              <a:t>s way of saying it needs more water. Whenever you feel thirsty, listen to your body and give it water.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46B3EEAD-91DE-DD4B-88E0-9BEA3428DAE5}" type="slidenum">
              <a:rPr lang="en-US" sz="1200">
                <a:solidFill>
                  <a:schemeClr val="tx1"/>
                </a:solidFill>
                <a:latin typeface="Arial" charset="0"/>
              </a:rPr>
              <a:pPr eaLnBrk="1" hangingPunct="1"/>
              <a:t>8</a:t>
            </a:fld>
            <a:endParaRPr lang="en-US" sz="1200">
              <a:solidFill>
                <a:schemeClr val="tx1"/>
              </a:solidFill>
              <a:latin typeface="Arial" charset="0"/>
            </a:endParaRPr>
          </a:p>
        </p:txBody>
      </p:sp>
      <p:sp>
        <p:nvSpPr>
          <p:cNvPr id="22531" name="Rectangle 2"/>
          <p:cNvSpPr>
            <a:spLocks noRot="1" noChangeArrowheads="1" noTextEdit="1"/>
          </p:cNvSpPr>
          <p:nvPr>
            <p:ph type="sldImg"/>
          </p:nvPr>
        </p:nvSpPr>
        <p:spPr>
          <a:ln/>
        </p:spPr>
      </p:sp>
      <p:sp>
        <p:nvSpPr>
          <p:cNvPr id="2253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solidFill>
                  <a:schemeClr val="accent2"/>
                </a:solidFill>
                <a:latin typeface="Verdana" charset="0"/>
              </a:rPr>
              <a:t>You need so much water to replace what your body loses through normal everyday functions. We lose water when we go to the bathroom, sweat, cry, and every time we breathe.</a:t>
            </a:r>
            <a:r>
              <a:rPr lang="en-US" sz="1000">
                <a:latin typeface="Verdana" charset="0"/>
              </a:rPr>
              <a:t> </a:t>
            </a:r>
          </a:p>
          <a:p>
            <a:pPr eaLnBrk="1" hangingPunct="1"/>
            <a:endParaRPr lang="en-US" sz="1000">
              <a:latin typeface="Verdana"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eaLnBrk="1" hangingPunct="1"/>
            <a:fld id="{72D80CFF-A693-6541-9DF2-A1D2978EAB95}" type="slidenum">
              <a:rPr lang="en-US" sz="1200">
                <a:solidFill>
                  <a:schemeClr val="tx1"/>
                </a:solidFill>
                <a:latin typeface="Arial" charset="0"/>
              </a:rPr>
              <a:pPr eaLnBrk="1" hangingPunct="1"/>
              <a:t>9</a:t>
            </a:fld>
            <a:endParaRPr lang="en-US" sz="1200">
              <a:solidFill>
                <a:schemeClr val="tx1"/>
              </a:solidFill>
              <a:latin typeface="Arial" charset="0"/>
            </a:endParaRPr>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solidFill>
                  <a:schemeClr val="accent2"/>
                </a:solidFill>
                <a:latin typeface="Verdana" charset="0"/>
              </a:rPr>
              <a:t>When the body doesn't have enough water you get dehydrated. Dehydration can slow you down and make you feel sick. Water keeps the body from getting too hot, helps convert food into energy, and it gets rid of wastes in the body through urine, stool and sweat. Water also cushions the organs such as the heart, lungs, kidneys and brain. </a:t>
            </a:r>
            <a:endParaRPr lang="en-US" sz="1000">
              <a:latin typeface="Verdana"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595003F-AD72-9C4B-9D94-A648891BCD4F}" type="slidenum">
              <a:rPr lang="en-US"/>
              <a:pPr/>
              <a:t>‹#›</a:t>
            </a:fld>
            <a:endParaRPr lang="en-US"/>
          </a:p>
        </p:txBody>
      </p:sp>
    </p:spTree>
    <p:extLst>
      <p:ext uri="{BB962C8B-B14F-4D97-AF65-F5344CB8AC3E}">
        <p14:creationId xmlns:p14="http://schemas.microsoft.com/office/powerpoint/2010/main" val="2798050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376E35D-735C-1245-B38D-EDCF94BE444B}" type="slidenum">
              <a:rPr lang="en-US"/>
              <a:pPr/>
              <a:t>‹#›</a:t>
            </a:fld>
            <a:endParaRPr lang="en-US"/>
          </a:p>
        </p:txBody>
      </p:sp>
    </p:spTree>
    <p:extLst>
      <p:ext uri="{BB962C8B-B14F-4D97-AF65-F5344CB8AC3E}">
        <p14:creationId xmlns:p14="http://schemas.microsoft.com/office/powerpoint/2010/main" val="1977376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92187B4-8470-F142-A516-5820C4282349}" type="slidenum">
              <a:rPr lang="en-US"/>
              <a:pPr/>
              <a:t>‹#›</a:t>
            </a:fld>
            <a:endParaRPr lang="en-US"/>
          </a:p>
        </p:txBody>
      </p:sp>
    </p:spTree>
    <p:extLst>
      <p:ext uri="{BB962C8B-B14F-4D97-AF65-F5344CB8AC3E}">
        <p14:creationId xmlns:p14="http://schemas.microsoft.com/office/powerpoint/2010/main" val="2691897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7B1186A-36D9-9548-BDCD-5D9A20FDE124}" type="slidenum">
              <a:rPr lang="en-US"/>
              <a:pPr/>
              <a:t>‹#›</a:t>
            </a:fld>
            <a:endParaRPr lang="en-US"/>
          </a:p>
        </p:txBody>
      </p:sp>
    </p:spTree>
    <p:extLst>
      <p:ext uri="{BB962C8B-B14F-4D97-AF65-F5344CB8AC3E}">
        <p14:creationId xmlns:p14="http://schemas.microsoft.com/office/powerpoint/2010/main" val="378862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9819C54-A60F-0249-B680-E5E2FB5AEC32}" type="slidenum">
              <a:rPr lang="en-US"/>
              <a:pPr/>
              <a:t>‹#›</a:t>
            </a:fld>
            <a:endParaRPr lang="en-US"/>
          </a:p>
        </p:txBody>
      </p:sp>
    </p:spTree>
    <p:extLst>
      <p:ext uri="{BB962C8B-B14F-4D97-AF65-F5344CB8AC3E}">
        <p14:creationId xmlns:p14="http://schemas.microsoft.com/office/powerpoint/2010/main" val="3334680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B85972EA-E096-194D-AA6D-D2033AD13446}" type="slidenum">
              <a:rPr lang="en-US"/>
              <a:pPr/>
              <a:t>‹#›</a:t>
            </a:fld>
            <a:endParaRPr lang="en-US"/>
          </a:p>
        </p:txBody>
      </p:sp>
    </p:spTree>
    <p:extLst>
      <p:ext uri="{BB962C8B-B14F-4D97-AF65-F5344CB8AC3E}">
        <p14:creationId xmlns:p14="http://schemas.microsoft.com/office/powerpoint/2010/main" val="2163812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2F5EB8F9-AE78-F64D-A0DD-C8D7030B6079}" type="slidenum">
              <a:rPr lang="en-US"/>
              <a:pPr/>
              <a:t>‹#›</a:t>
            </a:fld>
            <a:endParaRPr lang="en-US"/>
          </a:p>
        </p:txBody>
      </p:sp>
    </p:spTree>
    <p:extLst>
      <p:ext uri="{BB962C8B-B14F-4D97-AF65-F5344CB8AC3E}">
        <p14:creationId xmlns:p14="http://schemas.microsoft.com/office/powerpoint/2010/main" val="945520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7B52A589-4FE8-844A-9BDB-6F85E304466C}" type="slidenum">
              <a:rPr lang="en-US"/>
              <a:pPr/>
              <a:t>‹#›</a:t>
            </a:fld>
            <a:endParaRPr lang="en-US"/>
          </a:p>
        </p:txBody>
      </p:sp>
    </p:spTree>
    <p:extLst>
      <p:ext uri="{BB962C8B-B14F-4D97-AF65-F5344CB8AC3E}">
        <p14:creationId xmlns:p14="http://schemas.microsoft.com/office/powerpoint/2010/main" val="1136104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F28428C7-DD41-874E-B036-0166DC216A9C}" type="slidenum">
              <a:rPr lang="en-US"/>
              <a:pPr/>
              <a:t>‹#›</a:t>
            </a:fld>
            <a:endParaRPr lang="en-US"/>
          </a:p>
        </p:txBody>
      </p:sp>
    </p:spTree>
    <p:extLst>
      <p:ext uri="{BB962C8B-B14F-4D97-AF65-F5344CB8AC3E}">
        <p14:creationId xmlns:p14="http://schemas.microsoft.com/office/powerpoint/2010/main" val="1204534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DC7E2141-53A5-3142-81FF-12B54F17912D}" type="slidenum">
              <a:rPr lang="en-US"/>
              <a:pPr/>
              <a:t>‹#›</a:t>
            </a:fld>
            <a:endParaRPr lang="en-US"/>
          </a:p>
        </p:txBody>
      </p:sp>
    </p:spTree>
    <p:extLst>
      <p:ext uri="{BB962C8B-B14F-4D97-AF65-F5344CB8AC3E}">
        <p14:creationId xmlns:p14="http://schemas.microsoft.com/office/powerpoint/2010/main" val="2014023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89E4B38-F20E-E340-95A2-417B66F2F74A}" type="slidenum">
              <a:rPr lang="en-US"/>
              <a:pPr/>
              <a:t>‹#›</a:t>
            </a:fld>
            <a:endParaRPr lang="en-US"/>
          </a:p>
        </p:txBody>
      </p:sp>
    </p:spTree>
    <p:extLst>
      <p:ext uri="{BB962C8B-B14F-4D97-AF65-F5344CB8AC3E}">
        <p14:creationId xmlns:p14="http://schemas.microsoft.com/office/powerpoint/2010/main" val="61252413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defRPr sz="1400" smtClean="0">
                <a:solidFill>
                  <a:schemeClr val="tx1"/>
                </a:solidFill>
                <a:latin typeface="+mn-lt"/>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smtClean="0">
                <a:solidFill>
                  <a:schemeClr val="tx1"/>
                </a:solidFill>
                <a:latin typeface="+mn-lt"/>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a:solidFill>
                  <a:schemeClr val="tx1"/>
                </a:solidFill>
                <a:latin typeface="Arial" charset="0"/>
              </a:defRPr>
            </a:lvl1pPr>
          </a:lstStyle>
          <a:p>
            <a:fld id="{FCFDEC6C-47A7-F843-8505-7701E808722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4" Type="http://schemas.openxmlformats.org/officeDocument/2006/relationships/image" Target="../media/image5.wmf"/><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wmf"/><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143000" y="2743200"/>
            <a:ext cx="5715000" cy="1984375"/>
          </a:xfrm>
        </p:spPr>
        <p:txBody>
          <a:bodyPr/>
          <a:lstStyle/>
          <a:p>
            <a:pPr eaLnBrk="1" hangingPunct="1"/>
            <a:r>
              <a:rPr lang="en-US" sz="4800" b="1">
                <a:solidFill>
                  <a:schemeClr val="hlink"/>
                </a:solidFill>
                <a:latin typeface="Comic Sans MS" charset="0"/>
              </a:rPr>
              <a:t>Beverages</a:t>
            </a:r>
            <a:br>
              <a:rPr lang="en-US" sz="4800" b="1">
                <a:solidFill>
                  <a:schemeClr val="hlink"/>
                </a:solidFill>
                <a:latin typeface="Comic Sans MS" charset="0"/>
              </a:rPr>
            </a:br>
            <a:r>
              <a:rPr lang="en-US" sz="4800" b="1">
                <a:solidFill>
                  <a:schemeClr val="hlink"/>
                </a:solidFill>
                <a:latin typeface="Comic Sans MS" charset="0"/>
              </a:rPr>
              <a:t> Water, Sodas </a:t>
            </a:r>
            <a:br>
              <a:rPr lang="en-US" sz="4800" b="1">
                <a:solidFill>
                  <a:schemeClr val="hlink"/>
                </a:solidFill>
                <a:latin typeface="Comic Sans MS" charset="0"/>
              </a:rPr>
            </a:br>
            <a:r>
              <a:rPr lang="en-US" sz="4800" b="1">
                <a:solidFill>
                  <a:schemeClr val="hlink"/>
                </a:solidFill>
                <a:latin typeface="Comic Sans MS" charset="0"/>
              </a:rPr>
              <a:t>&amp; Juices</a:t>
            </a:r>
            <a:r>
              <a:rPr lang="en-US">
                <a:latin typeface="Comic Sans MS" charset="0"/>
              </a:rPr>
              <a:t> </a:t>
            </a:r>
          </a:p>
        </p:txBody>
      </p:sp>
      <p:pic>
        <p:nvPicPr>
          <p:cNvPr id="205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8600"/>
            <a:ext cx="8229600"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6" descr="Cow with a glas of milk Royalty Free Stock Vector Art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3200400"/>
            <a:ext cx="2033588"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74638"/>
            <a:ext cx="8686800" cy="1143000"/>
          </a:xfrm>
        </p:spPr>
        <p:txBody>
          <a:bodyPr/>
          <a:lstStyle/>
          <a:p>
            <a:pPr eaLnBrk="1" hangingPunct="1"/>
            <a:r>
              <a:rPr lang="en-US" b="1">
                <a:solidFill>
                  <a:schemeClr val="hlink"/>
                </a:solidFill>
                <a:latin typeface="Comic Sans MS" charset="0"/>
              </a:rPr>
              <a:t>What is better: water or sodas</a:t>
            </a:r>
            <a:endParaRPr lang="en-US">
              <a:latin typeface="Comic Sans MS" charset="0"/>
            </a:endParaRPr>
          </a:p>
        </p:txBody>
      </p:sp>
      <p:sp>
        <p:nvSpPr>
          <p:cNvPr id="11267" name="Rectangle 3"/>
          <p:cNvSpPr>
            <a:spLocks noGrp="1" noChangeArrowheads="1"/>
          </p:cNvSpPr>
          <p:nvPr>
            <p:ph type="body" idx="1"/>
          </p:nvPr>
        </p:nvSpPr>
        <p:spPr>
          <a:xfrm>
            <a:off x="457200" y="1600200"/>
            <a:ext cx="6400800" cy="4648200"/>
          </a:xfrm>
        </p:spPr>
        <p:txBody>
          <a:bodyPr/>
          <a:lstStyle/>
          <a:p>
            <a:pPr eaLnBrk="1" hangingPunct="1">
              <a:lnSpc>
                <a:spcPct val="80000"/>
              </a:lnSpc>
            </a:pPr>
            <a:r>
              <a:rPr lang="en-US" sz="2400">
                <a:solidFill>
                  <a:schemeClr val="accent2"/>
                </a:solidFill>
                <a:latin typeface="Comic Sans MS" charset="0"/>
              </a:rPr>
              <a:t>Your body needs fluids.</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Fluids are found in sodas, water, juices, eating fruits and vegetables. </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Tap water and milk are the best ways to provide your body with water.</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Sodas and juices supply water and sugar! </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Your body prefers plain water and not sugar.</a:t>
            </a:r>
          </a:p>
          <a:p>
            <a:pPr eaLnBrk="1" hangingPunct="1">
              <a:lnSpc>
                <a:spcPct val="80000"/>
              </a:lnSpc>
            </a:pPr>
            <a:endParaRPr lang="en-US" sz="2000">
              <a:solidFill>
                <a:schemeClr val="accent2"/>
              </a:solidFill>
              <a:latin typeface="Verdana" charset="0"/>
            </a:endParaRPr>
          </a:p>
        </p:txBody>
      </p:sp>
      <p:pic>
        <p:nvPicPr>
          <p:cNvPr id="11268" name="Picture 7" descr="MC90043476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3886200"/>
            <a:ext cx="25908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1447800"/>
            <a:ext cx="1420813"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b="1">
                <a:solidFill>
                  <a:schemeClr val="hlink"/>
                </a:solidFill>
                <a:latin typeface="Comic Sans MS" charset="0"/>
              </a:rPr>
              <a:t>Fruit Juices &amp; Smoothies</a:t>
            </a:r>
          </a:p>
        </p:txBody>
      </p:sp>
      <p:sp>
        <p:nvSpPr>
          <p:cNvPr id="12291" name="Rectangle 3"/>
          <p:cNvSpPr>
            <a:spLocks noGrp="1" noChangeArrowheads="1"/>
          </p:cNvSpPr>
          <p:nvPr>
            <p:ph type="body" idx="1"/>
          </p:nvPr>
        </p:nvSpPr>
        <p:spPr>
          <a:xfrm>
            <a:off x="457200" y="1600200"/>
            <a:ext cx="5715000" cy="3581400"/>
          </a:xfrm>
        </p:spPr>
        <p:txBody>
          <a:bodyPr/>
          <a:lstStyle/>
          <a:p>
            <a:pPr eaLnBrk="1" hangingPunct="1"/>
            <a:r>
              <a:rPr lang="en-US" sz="2400">
                <a:solidFill>
                  <a:schemeClr val="accent2"/>
                </a:solidFill>
                <a:latin typeface="Comic Sans MS" charset="0"/>
              </a:rPr>
              <a:t>100% fruit juices are good to drink occasionally because they give you servings of fruits and water. </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Make sure your juice bottles or boxes say they are 100% fruit juices.</a:t>
            </a:r>
          </a:p>
          <a:p>
            <a:pPr eaLnBrk="1" hangingPunct="1"/>
            <a:endParaRPr lang="en-US" sz="2400">
              <a:solidFill>
                <a:schemeClr val="accent2"/>
              </a:solidFill>
              <a:latin typeface="Comic Sans MS" charset="0"/>
            </a:endParaRPr>
          </a:p>
        </p:txBody>
      </p:sp>
      <p:pic>
        <p:nvPicPr>
          <p:cNvPr id="12292" name="Picture 5" descr="Smoothie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572000"/>
            <a:ext cx="18796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7" descr="Fruit juice bottles Royalty Free Stock Vector Art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1676400"/>
            <a:ext cx="3100388"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b="1">
                <a:solidFill>
                  <a:schemeClr val="hlink"/>
                </a:solidFill>
                <a:latin typeface="Comic Sans MS" charset="0"/>
              </a:rPr>
              <a:t>Putting the pieces together</a:t>
            </a:r>
          </a:p>
        </p:txBody>
      </p:sp>
      <p:sp>
        <p:nvSpPr>
          <p:cNvPr id="13315" name="Rectangle 3"/>
          <p:cNvSpPr>
            <a:spLocks noGrp="1" noChangeArrowheads="1"/>
          </p:cNvSpPr>
          <p:nvPr>
            <p:ph type="body" idx="1"/>
          </p:nvPr>
        </p:nvSpPr>
        <p:spPr>
          <a:xfrm>
            <a:off x="457200" y="1600200"/>
            <a:ext cx="4953000" cy="4191000"/>
          </a:xfrm>
        </p:spPr>
        <p:txBody>
          <a:bodyPr/>
          <a:lstStyle/>
          <a:p>
            <a:pPr eaLnBrk="1" hangingPunct="1">
              <a:lnSpc>
                <a:spcPct val="80000"/>
              </a:lnSpc>
            </a:pPr>
            <a:r>
              <a:rPr lang="en-US" sz="2400">
                <a:solidFill>
                  <a:schemeClr val="accent2"/>
                </a:solidFill>
                <a:latin typeface="Comic Sans MS" charset="0"/>
              </a:rPr>
              <a:t>Give your body water, not sugary sodas or juices.</a:t>
            </a:r>
          </a:p>
          <a:p>
            <a:pPr eaLnBrk="1" hangingPunct="1">
              <a:lnSpc>
                <a:spcPct val="80000"/>
              </a:lnSpc>
            </a:pPr>
            <a:endParaRPr lang="en-US" sz="2400" b="1">
              <a:solidFill>
                <a:schemeClr val="accent2"/>
              </a:solidFill>
              <a:latin typeface="Comic Sans MS" charset="0"/>
            </a:endParaRPr>
          </a:p>
          <a:p>
            <a:pPr eaLnBrk="1" hangingPunct="1">
              <a:lnSpc>
                <a:spcPct val="80000"/>
              </a:lnSpc>
            </a:pPr>
            <a:r>
              <a:rPr lang="en-US" sz="2400">
                <a:solidFill>
                  <a:schemeClr val="accent2"/>
                </a:solidFill>
                <a:latin typeface="Comic Sans MS" charset="0"/>
              </a:rPr>
              <a:t>Tap water and milk are the best ways to provide your body with water.</a:t>
            </a:r>
          </a:p>
          <a:p>
            <a:pPr eaLnBrk="1" hangingPunct="1">
              <a:lnSpc>
                <a:spcPct val="80000"/>
              </a:lnSpc>
              <a:buFontTx/>
              <a:buNone/>
            </a:pPr>
            <a:endParaRPr lang="en-US" sz="2400" b="1">
              <a:latin typeface="Comic Sans MS" charset="0"/>
            </a:endParaRPr>
          </a:p>
          <a:p>
            <a:pPr eaLnBrk="1" hangingPunct="1">
              <a:lnSpc>
                <a:spcPct val="80000"/>
              </a:lnSpc>
              <a:buFontTx/>
              <a:buNone/>
            </a:pPr>
            <a:r>
              <a:rPr lang="en-US" sz="2400" b="1">
                <a:solidFill>
                  <a:schemeClr val="hlink"/>
                </a:solidFill>
                <a:latin typeface="Comic Sans MS" charset="0"/>
              </a:rPr>
              <a:t>Goal:</a:t>
            </a:r>
            <a:r>
              <a:rPr lang="en-US" sz="2400" b="1">
                <a:solidFill>
                  <a:schemeClr val="accent2"/>
                </a:solidFill>
                <a:latin typeface="Comic Sans MS" charset="0"/>
              </a:rPr>
              <a:t> </a:t>
            </a:r>
            <a:r>
              <a:rPr lang="en-US" sz="2400">
                <a:solidFill>
                  <a:schemeClr val="accent2"/>
                </a:solidFill>
                <a:latin typeface="Comic Sans MS" charset="0"/>
              </a:rPr>
              <a:t>Drink 8 glasses of water every day! Instead of drinking sugary beverages, drink more milk and water. Drink or consume a dairy with each meal. </a:t>
            </a:r>
            <a:endParaRPr lang="en-US" sz="2400" b="1">
              <a:latin typeface="Comic Sans MS" charset="0"/>
            </a:endParaRPr>
          </a:p>
          <a:p>
            <a:pPr eaLnBrk="1" hangingPunct="1">
              <a:lnSpc>
                <a:spcPct val="80000"/>
              </a:lnSpc>
              <a:buFontTx/>
              <a:buNone/>
            </a:pPr>
            <a:endParaRPr lang="en-US" sz="2400">
              <a:solidFill>
                <a:schemeClr val="accent2"/>
              </a:solidFill>
              <a:latin typeface="Comic Sans MS" charset="0"/>
            </a:endParaRPr>
          </a:p>
        </p:txBody>
      </p:sp>
      <p:pic>
        <p:nvPicPr>
          <p:cNvPr id="13316" name="Picture 8" descr="myplate_bl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2057400"/>
            <a:ext cx="3505200" cy="318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b="1">
                <a:solidFill>
                  <a:schemeClr val="hlink"/>
                </a:solidFill>
                <a:latin typeface="Comic Sans MS" charset="0"/>
              </a:rPr>
              <a:t>Goals for today</a:t>
            </a:r>
          </a:p>
        </p:txBody>
      </p:sp>
      <p:sp>
        <p:nvSpPr>
          <p:cNvPr id="3075" name="Rectangle 3"/>
          <p:cNvSpPr>
            <a:spLocks noGrp="1" noChangeArrowheads="1"/>
          </p:cNvSpPr>
          <p:nvPr>
            <p:ph type="body" idx="1"/>
          </p:nvPr>
        </p:nvSpPr>
        <p:spPr>
          <a:xfrm>
            <a:off x="457200" y="1600200"/>
            <a:ext cx="5334000" cy="4525963"/>
          </a:xfrm>
        </p:spPr>
        <p:txBody>
          <a:bodyPr/>
          <a:lstStyle/>
          <a:p>
            <a:pPr marL="609600" indent="-609600" eaLnBrk="1" hangingPunct="1">
              <a:lnSpc>
                <a:spcPct val="90000"/>
              </a:lnSpc>
              <a:buFontTx/>
              <a:buAutoNum type="arabicPeriod"/>
            </a:pPr>
            <a:r>
              <a:rPr lang="en-US" sz="2400">
                <a:solidFill>
                  <a:schemeClr val="accent2"/>
                </a:solidFill>
                <a:latin typeface="Comic Sans MS" charset="0"/>
              </a:rPr>
              <a:t>Understand the importance of drinking plenty of water every day to keep our bodies hydrated and healthy. </a:t>
            </a:r>
          </a:p>
          <a:p>
            <a:pPr marL="609600" indent="-609600" eaLnBrk="1" hangingPunct="1">
              <a:lnSpc>
                <a:spcPct val="90000"/>
              </a:lnSpc>
              <a:buFontTx/>
              <a:buAutoNum type="arabicPeriod"/>
            </a:pPr>
            <a:endParaRPr lang="en-US" sz="2400">
              <a:solidFill>
                <a:schemeClr val="accent2"/>
              </a:solidFill>
              <a:latin typeface="Comic Sans MS" charset="0"/>
            </a:endParaRPr>
          </a:p>
          <a:p>
            <a:pPr marL="609600" indent="-609600" eaLnBrk="1" hangingPunct="1">
              <a:lnSpc>
                <a:spcPct val="90000"/>
              </a:lnSpc>
              <a:buFontTx/>
              <a:buAutoNum type="arabicPeriod"/>
            </a:pPr>
            <a:r>
              <a:rPr lang="en-US" sz="2400">
                <a:solidFill>
                  <a:schemeClr val="accent2"/>
                </a:solidFill>
                <a:latin typeface="Comic Sans MS" charset="0"/>
              </a:rPr>
              <a:t>Understand how much water we need per day and when we should increase our fluid intake. </a:t>
            </a:r>
          </a:p>
          <a:p>
            <a:pPr marL="609600" indent="-609600" eaLnBrk="1" hangingPunct="1">
              <a:lnSpc>
                <a:spcPct val="90000"/>
              </a:lnSpc>
              <a:buFontTx/>
              <a:buAutoNum type="arabicPeriod"/>
            </a:pPr>
            <a:endParaRPr lang="en-US" sz="2400">
              <a:solidFill>
                <a:schemeClr val="accent2"/>
              </a:solidFill>
              <a:latin typeface="Comic Sans MS" charset="0"/>
            </a:endParaRPr>
          </a:p>
          <a:p>
            <a:pPr marL="609600" indent="-609600" eaLnBrk="1" hangingPunct="1">
              <a:lnSpc>
                <a:spcPct val="90000"/>
              </a:lnSpc>
              <a:buFontTx/>
              <a:buAutoNum type="arabicPeriod"/>
            </a:pPr>
            <a:r>
              <a:rPr lang="en-US" sz="2400">
                <a:solidFill>
                  <a:schemeClr val="accent2"/>
                </a:solidFill>
                <a:latin typeface="Comic Sans MS" charset="0"/>
              </a:rPr>
              <a:t>Understand the negative consequences of drinking juices, sodas, and other high calorie drinks.</a:t>
            </a:r>
          </a:p>
          <a:p>
            <a:pPr marL="609600" indent="-609600" eaLnBrk="1" hangingPunct="1">
              <a:lnSpc>
                <a:spcPct val="90000"/>
              </a:lnSpc>
            </a:pPr>
            <a:endParaRPr lang="en-US" sz="2400">
              <a:solidFill>
                <a:schemeClr val="accent2"/>
              </a:solidFill>
              <a:latin typeface="Comic Sans MS" charset="0"/>
            </a:endParaRPr>
          </a:p>
        </p:txBody>
      </p:sp>
      <p:pic>
        <p:nvPicPr>
          <p:cNvPr id="3076" name="Picture 6" descr="MC90044175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828800"/>
            <a:ext cx="3048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b="1">
                <a:solidFill>
                  <a:schemeClr val="hlink"/>
                </a:solidFill>
                <a:latin typeface="Comic Sans MS" charset="0"/>
              </a:rPr>
              <a:t>Wonderful Water</a:t>
            </a:r>
          </a:p>
        </p:txBody>
      </p:sp>
      <p:sp>
        <p:nvSpPr>
          <p:cNvPr id="4099" name="Rectangle 3"/>
          <p:cNvSpPr>
            <a:spLocks noGrp="1" noChangeArrowheads="1"/>
          </p:cNvSpPr>
          <p:nvPr>
            <p:ph type="body" idx="1"/>
          </p:nvPr>
        </p:nvSpPr>
        <p:spPr>
          <a:xfrm>
            <a:off x="457200" y="1600200"/>
            <a:ext cx="6019800" cy="4419600"/>
          </a:xfrm>
        </p:spPr>
        <p:txBody>
          <a:bodyPr/>
          <a:lstStyle/>
          <a:p>
            <a:pPr marL="609600" indent="-609600" eaLnBrk="1" hangingPunct="1">
              <a:lnSpc>
                <a:spcPct val="80000"/>
              </a:lnSpc>
              <a:buFontTx/>
              <a:buNone/>
            </a:pPr>
            <a:r>
              <a:rPr lang="en-US" sz="2400">
                <a:solidFill>
                  <a:schemeClr val="hlink"/>
                </a:solidFill>
                <a:latin typeface="Comic Sans MS" charset="0"/>
              </a:rPr>
              <a:t>What do you have in common with trees and plants?</a:t>
            </a:r>
          </a:p>
          <a:p>
            <a:pPr marL="609600" indent="-609600" eaLnBrk="1" hangingPunct="1">
              <a:lnSpc>
                <a:spcPct val="80000"/>
              </a:lnSpc>
              <a:buFontTx/>
              <a:buNone/>
            </a:pPr>
            <a:endParaRPr lang="en-US" sz="2400">
              <a:solidFill>
                <a:schemeClr val="hlink"/>
              </a:solidFill>
              <a:latin typeface="Comic Sans MS" charset="0"/>
            </a:endParaRPr>
          </a:p>
          <a:p>
            <a:pPr marL="609600" indent="-609600" eaLnBrk="1" hangingPunct="1">
              <a:lnSpc>
                <a:spcPct val="80000"/>
              </a:lnSpc>
              <a:buFontTx/>
              <a:buNone/>
            </a:pPr>
            <a:endParaRPr lang="en-US" sz="2400">
              <a:solidFill>
                <a:schemeClr val="hlink"/>
              </a:solidFill>
              <a:latin typeface="Comic Sans MS" charset="0"/>
            </a:endParaRPr>
          </a:p>
          <a:p>
            <a:pPr marL="609600" indent="-609600" eaLnBrk="1" hangingPunct="1">
              <a:lnSpc>
                <a:spcPct val="80000"/>
              </a:lnSpc>
            </a:pPr>
            <a:r>
              <a:rPr lang="en-US" sz="2400">
                <a:solidFill>
                  <a:schemeClr val="accent2"/>
                </a:solidFill>
                <a:latin typeface="Comic Sans MS" charset="0"/>
              </a:rPr>
              <a:t>Water helps your body work properly and half of your body is made from water.</a:t>
            </a:r>
          </a:p>
          <a:p>
            <a:pPr marL="609600" indent="-609600" eaLnBrk="1" hangingPunct="1">
              <a:lnSpc>
                <a:spcPct val="80000"/>
              </a:lnSpc>
              <a:buFontTx/>
              <a:buNone/>
            </a:pPr>
            <a:r>
              <a:rPr lang="en-US" sz="2400">
                <a:solidFill>
                  <a:schemeClr val="accent2"/>
                </a:solidFill>
                <a:latin typeface="Comic Sans MS" charset="0"/>
              </a:rPr>
              <a:t> </a:t>
            </a:r>
          </a:p>
          <a:p>
            <a:pPr marL="609600" indent="-609600" eaLnBrk="1" hangingPunct="1">
              <a:lnSpc>
                <a:spcPct val="80000"/>
              </a:lnSpc>
            </a:pPr>
            <a:r>
              <a:rPr lang="en-US" sz="2400">
                <a:solidFill>
                  <a:schemeClr val="accent2"/>
                </a:solidFill>
                <a:latin typeface="Comic Sans MS" charset="0"/>
              </a:rPr>
              <a:t>You can not live for more than a few days without water because your body has lots of important jobs and it needs water to do many of them.</a:t>
            </a:r>
            <a:r>
              <a:rPr lang="en-US" sz="2000">
                <a:solidFill>
                  <a:schemeClr val="accent2"/>
                </a:solidFill>
                <a:latin typeface="Verdana" charset="0"/>
              </a:rPr>
              <a:t> </a:t>
            </a:r>
          </a:p>
          <a:p>
            <a:pPr marL="609600" indent="-609600" eaLnBrk="1" hangingPunct="1">
              <a:lnSpc>
                <a:spcPct val="80000"/>
              </a:lnSpc>
              <a:buFontTx/>
              <a:buNone/>
            </a:pPr>
            <a:endParaRPr lang="en-US" sz="2000">
              <a:solidFill>
                <a:schemeClr val="accent2"/>
              </a:solidFill>
              <a:latin typeface="Verdana" charset="0"/>
            </a:endParaRPr>
          </a:p>
          <a:p>
            <a:pPr marL="609600" indent="-609600" eaLnBrk="1" hangingPunct="1">
              <a:lnSpc>
                <a:spcPct val="80000"/>
              </a:lnSpc>
              <a:buFontTx/>
              <a:buNone/>
            </a:pPr>
            <a:endParaRPr lang="en-US" sz="2000">
              <a:solidFill>
                <a:schemeClr val="accent2"/>
              </a:solidFill>
              <a:latin typeface="Verdana" charset="0"/>
            </a:endParaRPr>
          </a:p>
          <a:p>
            <a:pPr marL="609600" indent="-609600" eaLnBrk="1" hangingPunct="1">
              <a:lnSpc>
                <a:spcPct val="80000"/>
              </a:lnSpc>
            </a:pPr>
            <a:endParaRPr lang="en-US" sz="2000">
              <a:solidFill>
                <a:schemeClr val="accent2"/>
              </a:solidFill>
              <a:latin typeface="Verdana" charset="0"/>
            </a:endParaRPr>
          </a:p>
        </p:txBody>
      </p:sp>
      <p:pic>
        <p:nvPicPr>
          <p:cNvPr id="4100" name="Picture 6" descr="j02938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4495800"/>
            <a:ext cx="1744663" cy="183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12" descr="MC90044610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1447800"/>
            <a:ext cx="2043113"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b="1">
                <a:solidFill>
                  <a:schemeClr val="hlink"/>
                </a:solidFill>
                <a:latin typeface="Comic Sans MS" charset="0"/>
              </a:rPr>
              <a:t>Demonstration</a:t>
            </a:r>
          </a:p>
        </p:txBody>
      </p:sp>
      <p:sp>
        <p:nvSpPr>
          <p:cNvPr id="5123" name="Rectangle 3"/>
          <p:cNvSpPr>
            <a:spLocks noGrp="1" noChangeArrowheads="1"/>
          </p:cNvSpPr>
          <p:nvPr>
            <p:ph type="body" idx="1"/>
          </p:nvPr>
        </p:nvSpPr>
        <p:spPr>
          <a:xfrm>
            <a:off x="457200" y="1600200"/>
            <a:ext cx="8229600" cy="3429000"/>
          </a:xfrm>
        </p:spPr>
        <p:txBody>
          <a:bodyPr/>
          <a:lstStyle/>
          <a:p>
            <a:pPr marL="52388" indent="-52388" eaLnBrk="1" hangingPunct="1">
              <a:lnSpc>
                <a:spcPct val="90000"/>
              </a:lnSpc>
              <a:buFontTx/>
              <a:buNone/>
            </a:pPr>
            <a:r>
              <a:rPr lang="en-US" sz="2400" b="1">
                <a:solidFill>
                  <a:schemeClr val="hlink"/>
                </a:solidFill>
                <a:latin typeface="Comic Sans MS" charset="0"/>
              </a:rPr>
              <a:t>Purpose</a:t>
            </a:r>
            <a:r>
              <a:rPr lang="en-US" sz="2400">
                <a:solidFill>
                  <a:schemeClr val="hlink"/>
                </a:solidFill>
                <a:latin typeface="Comic Sans MS" charset="0"/>
              </a:rPr>
              <a:t>:</a:t>
            </a:r>
            <a:r>
              <a:rPr lang="en-US" sz="2400">
                <a:latin typeface="Comic Sans MS" charset="0"/>
              </a:rPr>
              <a:t> </a:t>
            </a:r>
            <a:r>
              <a:rPr lang="en-US" sz="2400">
                <a:solidFill>
                  <a:schemeClr val="accent2"/>
                </a:solidFill>
                <a:latin typeface="Comic Sans MS" charset="0"/>
              </a:rPr>
              <a:t>why blood needs plenty of water to function properly and flow throughout your body.</a:t>
            </a:r>
          </a:p>
          <a:p>
            <a:pPr lvl="1" eaLnBrk="1" hangingPunct="1">
              <a:lnSpc>
                <a:spcPct val="90000"/>
              </a:lnSpc>
            </a:pPr>
            <a:r>
              <a:rPr lang="en-US" sz="2400">
                <a:solidFill>
                  <a:schemeClr val="accent2"/>
                </a:solidFill>
                <a:latin typeface="Comic Sans MS" charset="0"/>
              </a:rPr>
              <a:t>For this demonstration purpose, glue will represent red blood cells or blood without water. </a:t>
            </a:r>
          </a:p>
          <a:p>
            <a:pPr marL="52388" indent="-52388" eaLnBrk="1" hangingPunct="1">
              <a:lnSpc>
                <a:spcPct val="90000"/>
              </a:lnSpc>
              <a:buFontTx/>
              <a:buNone/>
            </a:pPr>
            <a:endParaRPr lang="en-US" sz="2400">
              <a:solidFill>
                <a:schemeClr val="accent2"/>
              </a:solidFill>
              <a:latin typeface="Comic Sans MS" charset="0"/>
            </a:endParaRPr>
          </a:p>
          <a:p>
            <a:pPr lvl="1" eaLnBrk="1" hangingPunct="1">
              <a:lnSpc>
                <a:spcPct val="90000"/>
              </a:lnSpc>
            </a:pPr>
            <a:r>
              <a:rPr lang="en-US" sz="2400">
                <a:solidFill>
                  <a:schemeClr val="accent2"/>
                </a:solidFill>
                <a:latin typeface="Comic Sans MS" charset="0"/>
              </a:rPr>
              <a:t>When glue travels through the straw without water, it will get stuck and travel slowly. This is somewhat similar to blood flowing through your veins without water. </a:t>
            </a:r>
          </a:p>
          <a:p>
            <a:pPr marL="52388" indent="-52388" eaLnBrk="1" hangingPunct="1">
              <a:lnSpc>
                <a:spcPct val="90000"/>
              </a:lnSpc>
            </a:pPr>
            <a:endParaRPr lang="en-US" sz="2400">
              <a:solidFill>
                <a:schemeClr val="accent2"/>
              </a:solidFill>
              <a:latin typeface="Comic Sans MS" charset="0"/>
            </a:endParaRPr>
          </a:p>
          <a:p>
            <a:pPr marL="52388" indent="-52388" eaLnBrk="1" hangingPunct="1">
              <a:lnSpc>
                <a:spcPct val="90000"/>
              </a:lnSpc>
            </a:pPr>
            <a:endParaRPr lang="en-US" sz="2000">
              <a:solidFill>
                <a:schemeClr val="accent2"/>
              </a:solidFill>
              <a:latin typeface="Verdana" charset="0"/>
            </a:endParaRPr>
          </a:p>
        </p:txBody>
      </p:sp>
      <p:pic>
        <p:nvPicPr>
          <p:cNvPr id="5124" name="Picture 5" descr="797777-pip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5308600"/>
            <a:ext cx="13716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7" descr="MC90021149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4859338"/>
            <a:ext cx="2438400"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b="1">
                <a:solidFill>
                  <a:schemeClr val="hlink"/>
                </a:solidFill>
                <a:latin typeface="Comic Sans MS" charset="0"/>
              </a:rPr>
              <a:t> Demonstration</a:t>
            </a:r>
          </a:p>
        </p:txBody>
      </p:sp>
      <p:sp>
        <p:nvSpPr>
          <p:cNvPr id="6147" name="Rectangle 3"/>
          <p:cNvSpPr>
            <a:spLocks noGrp="1" noChangeArrowheads="1"/>
          </p:cNvSpPr>
          <p:nvPr>
            <p:ph type="body" idx="1"/>
          </p:nvPr>
        </p:nvSpPr>
        <p:spPr>
          <a:xfrm>
            <a:off x="457200" y="1600200"/>
            <a:ext cx="5105400" cy="4648200"/>
          </a:xfrm>
        </p:spPr>
        <p:txBody>
          <a:bodyPr/>
          <a:lstStyle/>
          <a:p>
            <a:pPr marL="457200" lvl="1" indent="-333375" eaLnBrk="1" hangingPunct="1"/>
            <a:r>
              <a:rPr lang="en-US" sz="2400">
                <a:solidFill>
                  <a:schemeClr val="accent2"/>
                </a:solidFill>
                <a:latin typeface="Comic Sans MS" charset="0"/>
              </a:rPr>
              <a:t>When the glue is mixed with water, the mixture will pass through the straw at a </a:t>
            </a:r>
            <a:r>
              <a:rPr lang="en-US" sz="2400">
                <a:solidFill>
                  <a:schemeClr val="hlink"/>
                </a:solidFill>
                <a:latin typeface="Comic Sans MS" charset="0"/>
              </a:rPr>
              <a:t>faster</a:t>
            </a:r>
            <a:r>
              <a:rPr lang="en-US" sz="2400">
                <a:solidFill>
                  <a:schemeClr val="accent2"/>
                </a:solidFill>
                <a:latin typeface="Comic Sans MS" charset="0"/>
              </a:rPr>
              <a:t> rate. This mixture resembles blood with water, which flows through the veins faster and can go to places it needs to.</a:t>
            </a:r>
            <a:br>
              <a:rPr lang="en-US" sz="2400">
                <a:solidFill>
                  <a:schemeClr val="accent2"/>
                </a:solidFill>
                <a:latin typeface="Comic Sans MS" charset="0"/>
              </a:rPr>
            </a:br>
            <a:endParaRPr lang="en-US" sz="2400">
              <a:solidFill>
                <a:schemeClr val="accent2"/>
              </a:solidFill>
              <a:latin typeface="Comic Sans MS" charset="0"/>
            </a:endParaRPr>
          </a:p>
          <a:p>
            <a:pPr marL="457200" lvl="1" indent="-333375" eaLnBrk="1" hangingPunct="1"/>
            <a:r>
              <a:rPr lang="en-US" sz="2400">
                <a:solidFill>
                  <a:schemeClr val="accent2"/>
                </a:solidFill>
                <a:latin typeface="Comic Sans MS" charset="0"/>
              </a:rPr>
              <a:t>Blood carries oxygen and nutrients like sugar, vitamins and minerals throughout the body so the body can work normally.</a:t>
            </a:r>
          </a:p>
        </p:txBody>
      </p:sp>
      <p:pic>
        <p:nvPicPr>
          <p:cNvPr id="6148" name="Picture 7" descr="Channels of Lives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1828800"/>
            <a:ext cx="2438400" cy="232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4343400"/>
            <a:ext cx="2133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a:solidFill>
                  <a:schemeClr val="hlink"/>
                </a:solidFill>
                <a:latin typeface="Comic Sans MS" charset="0"/>
              </a:rPr>
              <a:t>How much water do you need?</a:t>
            </a:r>
          </a:p>
        </p:txBody>
      </p:sp>
      <p:sp>
        <p:nvSpPr>
          <p:cNvPr id="7171" name="Rectangle 3"/>
          <p:cNvSpPr>
            <a:spLocks noGrp="1" noChangeArrowheads="1"/>
          </p:cNvSpPr>
          <p:nvPr>
            <p:ph type="body" idx="1"/>
          </p:nvPr>
        </p:nvSpPr>
        <p:spPr>
          <a:xfrm>
            <a:off x="457200" y="1600200"/>
            <a:ext cx="8229600" cy="2971800"/>
          </a:xfrm>
        </p:spPr>
        <p:txBody>
          <a:bodyPr/>
          <a:lstStyle/>
          <a:p>
            <a:pPr eaLnBrk="1" hangingPunct="1">
              <a:lnSpc>
                <a:spcPct val="80000"/>
              </a:lnSpc>
            </a:pPr>
            <a:r>
              <a:rPr lang="en-US" sz="2400">
                <a:solidFill>
                  <a:schemeClr val="accent2"/>
                </a:solidFill>
                <a:latin typeface="Comic Sans MS" charset="0"/>
              </a:rPr>
              <a:t>8 glasses of water per day </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Drink water with meals and whenever you</a:t>
            </a:r>
            <a:r>
              <a:rPr lang="ja-JP" altLang="en-US" sz="2400">
                <a:solidFill>
                  <a:schemeClr val="accent2"/>
                </a:solidFill>
                <a:latin typeface="Comic Sans MS" charset="0"/>
              </a:rPr>
              <a:t>’</a:t>
            </a:r>
            <a:r>
              <a:rPr lang="en-US" sz="2400">
                <a:solidFill>
                  <a:schemeClr val="accent2"/>
                </a:solidFill>
                <a:latin typeface="Comic Sans MS" charset="0"/>
              </a:rPr>
              <a:t>re thirsty to get enough fluid into the body. </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Most of the water we get is from drinking beverages, but some foods also contain water. </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Fruits, vegetables and cooked beans have a lot of water in them.</a:t>
            </a:r>
            <a:r>
              <a:rPr lang="en-US" sz="2400">
                <a:latin typeface="Comic Sans MS" charset="0"/>
              </a:rPr>
              <a:t> </a:t>
            </a:r>
          </a:p>
          <a:p>
            <a:pPr eaLnBrk="1" hangingPunct="1">
              <a:lnSpc>
                <a:spcPct val="80000"/>
              </a:lnSpc>
            </a:pPr>
            <a:endParaRPr lang="en-US" sz="2400">
              <a:latin typeface="Comic Sans MS" charset="0"/>
            </a:endParaRPr>
          </a:p>
        </p:txBody>
      </p:sp>
      <p:pic>
        <p:nvPicPr>
          <p:cNvPr id="7172" name="Picture 7" descr="j04369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4800600"/>
            <a:ext cx="1828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8" descr="j043689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2800" y="487680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10" descr="j04369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49530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a:solidFill>
                  <a:schemeClr val="hlink"/>
                </a:solidFill>
                <a:latin typeface="Comic Sans MS" charset="0"/>
              </a:rPr>
              <a:t>When does our body need extra water?</a:t>
            </a:r>
          </a:p>
        </p:txBody>
      </p:sp>
      <p:sp>
        <p:nvSpPr>
          <p:cNvPr id="8195" name="Rectangle 3"/>
          <p:cNvSpPr>
            <a:spLocks noGrp="1" noChangeArrowheads="1"/>
          </p:cNvSpPr>
          <p:nvPr>
            <p:ph type="body" idx="1"/>
          </p:nvPr>
        </p:nvSpPr>
        <p:spPr>
          <a:xfrm>
            <a:off x="457200" y="1600200"/>
            <a:ext cx="6096000" cy="4495800"/>
          </a:xfrm>
        </p:spPr>
        <p:txBody>
          <a:bodyPr/>
          <a:lstStyle/>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We feel thirsty when we play outside, when it</a:t>
            </a:r>
            <a:r>
              <a:rPr lang="ja-JP" altLang="en-US" sz="2400">
                <a:solidFill>
                  <a:schemeClr val="accent2"/>
                </a:solidFill>
                <a:latin typeface="Comic Sans MS" charset="0"/>
              </a:rPr>
              <a:t>’</a:t>
            </a:r>
            <a:r>
              <a:rPr lang="en-US" sz="2400">
                <a:solidFill>
                  <a:schemeClr val="accent2"/>
                </a:solidFill>
                <a:latin typeface="Comic Sans MS" charset="0"/>
              </a:rPr>
              <a:t>s hot or humid, after we wake up, and when we eat salty foods.</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Feeling thirsty is the body</a:t>
            </a:r>
            <a:r>
              <a:rPr lang="ja-JP" altLang="en-US" sz="2400">
                <a:solidFill>
                  <a:schemeClr val="accent2"/>
                </a:solidFill>
                <a:latin typeface="Comic Sans MS" charset="0"/>
              </a:rPr>
              <a:t>’</a:t>
            </a:r>
            <a:r>
              <a:rPr lang="en-US" sz="2400">
                <a:solidFill>
                  <a:schemeClr val="accent2"/>
                </a:solidFill>
                <a:latin typeface="Comic Sans MS" charset="0"/>
              </a:rPr>
              <a:t>s way of saying it needs more water. Whenever you feel thirsty, listen to your body and give it water.</a:t>
            </a:r>
            <a:r>
              <a:rPr lang="en-US" sz="2400">
                <a:latin typeface="Comic Sans MS" charset="0"/>
              </a:rPr>
              <a:t> </a:t>
            </a:r>
          </a:p>
        </p:txBody>
      </p:sp>
      <p:pic>
        <p:nvPicPr>
          <p:cNvPr id="8196" name="Picture 6" descr="MC90043258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600200"/>
            <a:ext cx="2286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a:solidFill>
                  <a:schemeClr val="hlink"/>
                </a:solidFill>
                <a:latin typeface="Comic Sans MS" charset="0"/>
              </a:rPr>
              <a:t>Why do I need so much water?</a:t>
            </a:r>
            <a:r>
              <a:rPr lang="en-US" sz="4000">
                <a:latin typeface="Arial" charset="0"/>
              </a:rPr>
              <a:t> </a:t>
            </a:r>
          </a:p>
        </p:txBody>
      </p:sp>
      <p:sp>
        <p:nvSpPr>
          <p:cNvPr id="9219" name="Rectangle 3"/>
          <p:cNvSpPr>
            <a:spLocks noGrp="1" noChangeArrowheads="1"/>
          </p:cNvSpPr>
          <p:nvPr>
            <p:ph type="body" idx="1"/>
          </p:nvPr>
        </p:nvSpPr>
        <p:spPr>
          <a:xfrm>
            <a:off x="457200" y="1600200"/>
            <a:ext cx="7543800" cy="4525963"/>
          </a:xfrm>
        </p:spPr>
        <p:txBody>
          <a:bodyPr/>
          <a:lstStyle/>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You need water to replace what your body loses through normal everyday functions. </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We lose water when we go to the bathroom, sweat, cry, and every time we breathe.</a:t>
            </a:r>
            <a:r>
              <a:rPr lang="en-US" sz="2400">
                <a:latin typeface="Comic Sans MS" charset="0"/>
              </a:rPr>
              <a:t> </a:t>
            </a:r>
          </a:p>
        </p:txBody>
      </p:sp>
      <p:pic>
        <p:nvPicPr>
          <p:cNvPr id="9220" name="Picture 8" descr="large?v=mpbl-1&amp;px=6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267200"/>
            <a:ext cx="2667000" cy="183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12" descr="4946808-cartoon-toilet-on-white-background--vector-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3886200"/>
            <a:ext cx="22098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b="1">
                <a:solidFill>
                  <a:schemeClr val="hlink"/>
                </a:solidFill>
                <a:latin typeface="Comic Sans MS" charset="0"/>
              </a:rPr>
              <a:t>What does water do in my body?</a:t>
            </a:r>
            <a:r>
              <a:rPr lang="en-US" sz="4000" b="1">
                <a:latin typeface="Arial" charset="0"/>
              </a:rPr>
              <a:t> </a:t>
            </a:r>
            <a:endParaRPr lang="en-US" sz="4000">
              <a:latin typeface="Arial" charset="0"/>
            </a:endParaRPr>
          </a:p>
        </p:txBody>
      </p:sp>
      <p:sp>
        <p:nvSpPr>
          <p:cNvPr id="10243" name="Rectangle 3"/>
          <p:cNvSpPr>
            <a:spLocks noGrp="1" noChangeArrowheads="1"/>
          </p:cNvSpPr>
          <p:nvPr>
            <p:ph type="body" idx="1"/>
          </p:nvPr>
        </p:nvSpPr>
        <p:spPr>
          <a:xfrm>
            <a:off x="457200" y="1600200"/>
            <a:ext cx="8305800" cy="4525963"/>
          </a:xfrm>
        </p:spPr>
        <p:txBody>
          <a:bodyPr/>
          <a:lstStyle/>
          <a:p>
            <a:pPr eaLnBrk="1" hangingPunct="1">
              <a:lnSpc>
                <a:spcPct val="90000"/>
              </a:lnSpc>
            </a:pPr>
            <a:r>
              <a:rPr lang="en-US" sz="2400">
                <a:solidFill>
                  <a:schemeClr val="accent2"/>
                </a:solidFill>
                <a:latin typeface="Comic Sans MS" charset="0"/>
              </a:rPr>
              <a:t>When the body doesn't have enough water, this is called being dehydrated. Dehydration can slow you down and make you feel sick. </a:t>
            </a:r>
          </a:p>
          <a:p>
            <a:pPr eaLnBrk="1" hangingPunct="1">
              <a:lnSpc>
                <a:spcPct val="90000"/>
              </a:lnSpc>
            </a:pPr>
            <a:endParaRPr lang="en-US" sz="24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Keeps the body from getting too hot.</a:t>
            </a:r>
          </a:p>
          <a:p>
            <a:pPr eaLnBrk="1" hangingPunct="1">
              <a:lnSpc>
                <a:spcPct val="90000"/>
              </a:lnSpc>
            </a:pPr>
            <a:endParaRPr lang="en-US" sz="24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Converts food into energy.</a:t>
            </a:r>
          </a:p>
          <a:p>
            <a:pPr eaLnBrk="1" hangingPunct="1">
              <a:lnSpc>
                <a:spcPct val="90000"/>
              </a:lnSpc>
            </a:pPr>
            <a:endParaRPr lang="en-US" sz="24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Gets rid of wastes through going to bathroom and sweating. </a:t>
            </a:r>
          </a:p>
          <a:p>
            <a:pPr eaLnBrk="1" hangingPunct="1">
              <a:lnSpc>
                <a:spcPct val="90000"/>
              </a:lnSpc>
            </a:pPr>
            <a:endParaRPr lang="en-US" sz="24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Cushions the organs.</a:t>
            </a:r>
          </a:p>
        </p:txBody>
      </p:sp>
      <p:sp>
        <p:nvSpPr>
          <p:cNvPr id="10244"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accent2"/>
                </a:solidFill>
                <a:latin typeface="Verdana" charset="0"/>
                <a:ea typeface="ＭＳ Ｐゴシック" charset="0"/>
              </a:defRPr>
            </a:lvl1pPr>
            <a:lvl2pPr marL="742950" indent="-285750" eaLnBrk="0" hangingPunct="0">
              <a:defRPr sz="2000">
                <a:solidFill>
                  <a:schemeClr val="accent2"/>
                </a:solidFill>
                <a:latin typeface="Verdana" charset="0"/>
                <a:ea typeface="ＭＳ Ｐゴシック" charset="0"/>
              </a:defRPr>
            </a:lvl2pPr>
            <a:lvl3pPr marL="1143000" indent="-228600" eaLnBrk="0" hangingPunct="0">
              <a:defRPr sz="2000">
                <a:solidFill>
                  <a:schemeClr val="accent2"/>
                </a:solidFill>
                <a:latin typeface="Verdana" charset="0"/>
                <a:ea typeface="ＭＳ Ｐゴシック" charset="0"/>
              </a:defRPr>
            </a:lvl3pPr>
            <a:lvl4pPr marL="1600200" indent="-228600" eaLnBrk="0" hangingPunct="0">
              <a:defRPr sz="2000">
                <a:solidFill>
                  <a:schemeClr val="accent2"/>
                </a:solidFill>
                <a:latin typeface="Verdana" charset="0"/>
                <a:ea typeface="ＭＳ Ｐゴシック" charset="0"/>
              </a:defRPr>
            </a:lvl4pPr>
            <a:lvl5pPr marL="2057400" indent="-228600" eaLnBrk="0" hangingPunct="0">
              <a:defRPr sz="2000">
                <a:solidFill>
                  <a:schemeClr val="accent2"/>
                </a:solidFill>
                <a:latin typeface="Verdana" charset="0"/>
                <a:ea typeface="ＭＳ Ｐゴシック" charset="0"/>
              </a:defRPr>
            </a:lvl5pPr>
            <a:lvl6pPr marL="25146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6pPr>
            <a:lvl7pPr marL="29718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7pPr>
            <a:lvl8pPr marL="34290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8pPr>
            <a:lvl9pPr marL="3886200" indent="-228600" eaLnBrk="0" fontAlgn="base" hangingPunct="0">
              <a:lnSpc>
                <a:spcPct val="90000"/>
              </a:lnSpc>
              <a:spcBef>
                <a:spcPct val="20000"/>
              </a:spcBef>
              <a:spcAft>
                <a:spcPct val="0"/>
              </a:spcAft>
              <a:defRPr sz="2000">
                <a:solidFill>
                  <a:schemeClr val="accent2"/>
                </a:solidFill>
                <a:latin typeface="Verdana" charset="0"/>
                <a:ea typeface="ＭＳ Ｐゴシック" charset="0"/>
              </a:defRPr>
            </a:lvl9pPr>
          </a:lstStyle>
          <a:p>
            <a:pPr algn="ctr" eaLnBrk="1" hangingPunct="1">
              <a:lnSpc>
                <a:spcPct val="100000"/>
              </a:lnSpc>
              <a:spcBef>
                <a:spcPct val="0"/>
              </a:spcBef>
            </a:pPr>
            <a:r>
              <a:rPr lang="en-US" sz="1000">
                <a:solidFill>
                  <a:schemeClr val="tx1"/>
                </a:solidFill>
              </a:rPr>
              <a:t>Visit us at www.fit4kidz.us</a:t>
            </a:r>
          </a:p>
          <a:p>
            <a:pPr algn="ctr" eaLnBrk="1" hangingPunct="1">
              <a:lnSpc>
                <a:spcPct val="100000"/>
              </a:lnSpc>
              <a:spcBef>
                <a:spcPct val="0"/>
              </a:spcBef>
            </a:pPr>
            <a:r>
              <a:rPr lang="en-US" sz="1000">
                <a:solidFill>
                  <a:schemeClr val="tx1"/>
                </a:solidFill>
              </a:rPr>
              <a:t>© 2013 Biometrics Health; All rights reserved. </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609600" marR="0" indent="-609600" algn="l" defTabSz="914400" rtl="0" eaLnBrk="1" fontAlgn="base" latinLnBrk="0" hangingPunct="1">
          <a:lnSpc>
            <a:spcPct val="90000"/>
          </a:lnSpc>
          <a:spcBef>
            <a:spcPct val="20000"/>
          </a:spcBef>
          <a:spcAft>
            <a:spcPct val="0"/>
          </a:spcAft>
          <a:buClrTx/>
          <a:buSzTx/>
          <a:buFontTx/>
          <a:buNone/>
          <a:tabLst/>
          <a:defRPr kumimoji="0" lang="en-US" sz="2000" b="0" i="0" u="none" strike="noStrike" cap="none" normalizeH="0" baseline="0" smtClean="0">
            <a:ln>
              <a:noFill/>
            </a:ln>
            <a:solidFill>
              <a:schemeClr val="accent2"/>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609600" marR="0" indent="-609600" algn="l" defTabSz="914400" rtl="0" eaLnBrk="1" fontAlgn="base" latinLnBrk="0" hangingPunct="1">
          <a:lnSpc>
            <a:spcPct val="90000"/>
          </a:lnSpc>
          <a:spcBef>
            <a:spcPct val="20000"/>
          </a:spcBef>
          <a:spcAft>
            <a:spcPct val="0"/>
          </a:spcAft>
          <a:buClrTx/>
          <a:buSzTx/>
          <a:buFontTx/>
          <a:buNone/>
          <a:tabLst/>
          <a:defRPr kumimoji="0" lang="en-US" sz="2000" b="0" i="0" u="none" strike="noStrike" cap="none" normalizeH="0" baseline="0" smtClean="0">
            <a:ln>
              <a:noFill/>
            </a:ln>
            <a:solidFill>
              <a:schemeClr val="accent2"/>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447</TotalTime>
  <Words>1780</Words>
  <Application>Microsoft Macintosh PowerPoint</Application>
  <PresentationFormat>On-screen Show (4:3)</PresentationFormat>
  <Paragraphs>124</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Verdana</vt:lpstr>
      <vt:lpstr>Arial</vt:lpstr>
      <vt:lpstr>Comic Sans MS</vt:lpstr>
      <vt:lpstr>Default Design</vt:lpstr>
      <vt:lpstr>Beverages  Water, Sodas  &amp; Juices </vt:lpstr>
      <vt:lpstr>Goals for today</vt:lpstr>
      <vt:lpstr>Wonderful Water</vt:lpstr>
      <vt:lpstr>Demonstration</vt:lpstr>
      <vt:lpstr> Demonstration</vt:lpstr>
      <vt:lpstr>How much water do you need?</vt:lpstr>
      <vt:lpstr>When does our body need extra water?</vt:lpstr>
      <vt:lpstr>Why do I need so much water? </vt:lpstr>
      <vt:lpstr>What does water do in my body? </vt:lpstr>
      <vt:lpstr>What is better: water or sodas</vt:lpstr>
      <vt:lpstr>Fruit Juices &amp; Smoothies</vt:lpstr>
      <vt:lpstr>Putting the pieces together</vt:lpstr>
    </vt:vector>
  </TitlesOfParts>
  <Company>Smarty Pants Learning Center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Smarty Pants Learning Center</dc:creator>
  <cp:lastModifiedBy>Andrew Keser</cp:lastModifiedBy>
  <cp:revision>84</cp:revision>
  <dcterms:created xsi:type="dcterms:W3CDTF">2011-05-19T18:57:33Z</dcterms:created>
  <dcterms:modified xsi:type="dcterms:W3CDTF">2013-04-04T02:36:08Z</dcterms:modified>
</cp:coreProperties>
</file>